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2png"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80" r:id="rId2"/>
    <p:sldId id="336" r:id="rId3"/>
    <p:sldId id="382" r:id="rId4"/>
    <p:sldId id="399" r:id="rId5"/>
    <p:sldId id="356" r:id="rId6"/>
    <p:sldId id="386" r:id="rId7"/>
    <p:sldId id="393" r:id="rId8"/>
    <p:sldId id="361" r:id="rId9"/>
    <p:sldId id="370" r:id="rId10"/>
    <p:sldId id="372" r:id="rId11"/>
    <p:sldId id="409" r:id="rId12"/>
    <p:sldId id="413" r:id="rId13"/>
    <p:sldId id="364" r:id="rId14"/>
    <p:sldId id="373" r:id="rId15"/>
    <p:sldId id="362" r:id="rId16"/>
    <p:sldId id="368" r:id="rId17"/>
    <p:sldId id="411" r:id="rId18"/>
    <p:sldId id="375" r:id="rId19"/>
    <p:sldId id="395" r:id="rId20"/>
    <p:sldId id="377" r:id="rId21"/>
    <p:sldId id="376" r:id="rId22"/>
    <p:sldId id="410" r:id="rId23"/>
    <p:sldId id="407" r:id="rId24"/>
    <p:sldId id="392" r:id="rId25"/>
    <p:sldId id="400" r:id="rId26"/>
    <p:sldId id="338" r:id="rId27"/>
    <p:sldId id="396" r:id="rId28"/>
    <p:sldId id="401" r:id="rId29"/>
    <p:sldId id="378" r:id="rId30"/>
    <p:sldId id="379" r:id="rId31"/>
    <p:sldId id="406" r:id="rId32"/>
    <p:sldId id="404" r:id="rId33"/>
    <p:sldId id="414" r:id="rId34"/>
    <p:sldId id="402" r:id="rId35"/>
    <p:sldId id="403" r:id="rId36"/>
    <p:sldId id="397" r:id="rId37"/>
    <p:sldId id="383" r:id="rId38"/>
    <p:sldId id="398" r:id="rId39"/>
    <p:sldId id="320" r:id="rId40"/>
    <p:sldId id="385" r:id="rId41"/>
    <p:sldId id="285" r:id="rId42"/>
    <p:sldId id="319" r:id="rId43"/>
    <p:sldId id="337" r:id="rId44"/>
    <p:sldId id="384" r:id="rId45"/>
    <p:sldId id="299" r:id="rId46"/>
    <p:sldId id="390" r:id="rId47"/>
    <p:sldId id="408" r:id="rId48"/>
    <p:sldId id="36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1A7"/>
    <a:srgbClr val="E89325"/>
    <a:srgbClr val="ABABAB"/>
    <a:srgbClr val="E9EAF8"/>
    <a:srgbClr val="D4D5E3"/>
    <a:srgbClr val="232323"/>
    <a:srgbClr val="383838"/>
    <a:srgbClr val="1A1A1A"/>
    <a:srgbClr val="262425"/>
    <a:srgbClr val="80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39" autoAdjust="0"/>
    <p:restoredTop sz="88142"/>
  </p:normalViewPr>
  <p:slideViewPr>
    <p:cSldViewPr snapToGrid="0" snapToObjects="1">
      <p:cViewPr varScale="1">
        <p:scale>
          <a:sx n="126" d="100"/>
          <a:sy n="126" d="100"/>
        </p:scale>
        <p:origin x="3792" y="2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D1C0B-2FF2-3E45-8264-311B1CD07178}" type="datetimeFigureOut">
              <a:rPr lang="en-US" smtClean="0"/>
              <a:t>10/1/18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90F7B-EEA6-214F-8968-4737E80A4A06}" type="slidenum">
              <a:rPr lang="en-US" smtClean="0"/>
              <a:t>‹#›</a:t>
            </a:fld>
            <a:endParaRPr lang="en-US" dirty="0"/>
          </a:p>
        </p:txBody>
      </p:sp>
    </p:spTree>
    <p:extLst>
      <p:ext uri="{BB962C8B-B14F-4D97-AF65-F5344CB8AC3E}">
        <p14:creationId xmlns:p14="http://schemas.microsoft.com/office/powerpoint/2010/main" val="4847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Conservation of Complexity – states that every application has an inherent amount of irreducible complexity. This complexity cannot be wished away and has to be dealt with, either in product development or in user interaction. It’s a teeter totter of where this complexity falls. </a:t>
            </a:r>
          </a:p>
        </p:txBody>
      </p:sp>
      <p:sp>
        <p:nvSpPr>
          <p:cNvPr id="4" name="Slide Number Placeholder 3"/>
          <p:cNvSpPr>
            <a:spLocks noGrp="1"/>
          </p:cNvSpPr>
          <p:nvPr>
            <p:ph type="sldNum" sz="quarter" idx="5"/>
          </p:nvPr>
        </p:nvSpPr>
        <p:spPr/>
        <p:txBody>
          <a:bodyPr/>
          <a:lstStyle/>
          <a:p>
            <a:fld id="{35B90F7B-EEA6-214F-8968-4737E80A4A06}" type="slidenum">
              <a:rPr lang="en-US" smtClean="0"/>
              <a:t>3</a:t>
            </a:fld>
            <a:endParaRPr lang="en-US" dirty="0"/>
          </a:p>
        </p:txBody>
      </p:sp>
    </p:spTree>
    <p:extLst>
      <p:ext uri="{BB962C8B-B14F-4D97-AF65-F5344CB8AC3E}">
        <p14:creationId xmlns:p14="http://schemas.microsoft.com/office/powerpoint/2010/main" val="329702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9D1A083-C24C-5044-8A29-D64F36773206}" type="slidenum">
              <a:rPr lang="en-US" smtClean="0"/>
              <a:t>39</a:t>
            </a:fld>
            <a:endParaRPr lang="en-US" dirty="0"/>
          </a:p>
        </p:txBody>
      </p:sp>
    </p:spTree>
    <p:extLst>
      <p:ext uri="{BB962C8B-B14F-4D97-AF65-F5344CB8AC3E}">
        <p14:creationId xmlns:p14="http://schemas.microsoft.com/office/powerpoint/2010/main" val="282716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pPr>
            <a:r>
              <a:rPr lang="en-US" sz="1200" b="1" dirty="0">
                <a:solidFill>
                  <a:srgbClr val="333333"/>
                </a:solidFill>
                <a:latin typeface="Whitney-Book"/>
                <a:cs typeface="Whitney-Book"/>
              </a:rPr>
              <a:t>Mismatch between system / user goals</a:t>
            </a:r>
          </a:p>
          <a:p>
            <a:pPr marL="171450" indent="-171450">
              <a:lnSpc>
                <a:spcPct val="200000"/>
              </a:lnSpc>
            </a:pPr>
            <a:r>
              <a:rPr lang="en-US" sz="1200" b="1" dirty="0">
                <a:solidFill>
                  <a:srgbClr val="333333"/>
                </a:solidFill>
                <a:latin typeface="Whitney-Book"/>
                <a:cs typeface="Whitney-Book"/>
              </a:rPr>
              <a:t>Too many buttons</a:t>
            </a:r>
          </a:p>
          <a:p>
            <a:pPr marL="171450" indent="-171450">
              <a:lnSpc>
                <a:spcPct val="200000"/>
              </a:lnSpc>
            </a:pPr>
            <a:r>
              <a:rPr lang="en-US" sz="1200" b="1" dirty="0">
                <a:solidFill>
                  <a:srgbClr val="333333"/>
                </a:solidFill>
                <a:latin typeface="Whitney-Book"/>
                <a:cs typeface="Whitney-Book"/>
              </a:rPr>
              <a:t>Sunlight washout</a:t>
            </a:r>
          </a:p>
          <a:p>
            <a:pPr marL="171450" indent="-171450">
              <a:lnSpc>
                <a:spcPct val="200000"/>
              </a:lnSpc>
            </a:pPr>
            <a:r>
              <a:rPr lang="en-US" sz="1200" b="1" dirty="0">
                <a:solidFill>
                  <a:srgbClr val="333333"/>
                </a:solidFill>
                <a:latin typeface="Whitney-Book"/>
                <a:cs typeface="Whitney-Book"/>
              </a:rPr>
              <a:t>Confusing hierarchy</a:t>
            </a:r>
          </a:p>
          <a:p>
            <a:pPr marL="171450" indent="-171450">
              <a:lnSpc>
                <a:spcPct val="200000"/>
              </a:lnSpc>
            </a:pPr>
            <a:r>
              <a:rPr lang="en-US" sz="1200" b="1" dirty="0">
                <a:solidFill>
                  <a:srgbClr val="333333"/>
                </a:solidFill>
                <a:latin typeface="Whitney-Book"/>
                <a:cs typeface="Whitney-Book"/>
              </a:rPr>
              <a:t>Lack of critical info at the point of need</a:t>
            </a:r>
          </a:p>
          <a:p>
            <a:pPr>
              <a:lnSpc>
                <a:spcPct val="200000"/>
              </a:lnSpc>
            </a:pPr>
            <a:endParaRPr lang="en-US" sz="1200" b="1" dirty="0">
              <a:solidFill>
                <a:srgbClr val="333333"/>
              </a:solidFill>
              <a:latin typeface="Whitney-Book"/>
              <a:cs typeface="Whitney-Book"/>
            </a:endParaRPr>
          </a:p>
          <a:p>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42</a:t>
            </a:fld>
            <a:endParaRPr lang="en-US" dirty="0"/>
          </a:p>
        </p:txBody>
      </p:sp>
    </p:spTree>
    <p:extLst>
      <p:ext uri="{BB962C8B-B14F-4D97-AF65-F5344CB8AC3E}">
        <p14:creationId xmlns:p14="http://schemas.microsoft.com/office/powerpoint/2010/main" val="265620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pPr>
            <a:r>
              <a:rPr lang="en-US" sz="1200" b="1" dirty="0">
                <a:solidFill>
                  <a:srgbClr val="333333"/>
                </a:solidFill>
                <a:latin typeface="Whitney-Book"/>
                <a:cs typeface="Whitney-Book"/>
              </a:rPr>
              <a:t>Goal Directed Design</a:t>
            </a:r>
          </a:p>
          <a:p>
            <a:pPr marL="171450" indent="-171450">
              <a:lnSpc>
                <a:spcPct val="200000"/>
              </a:lnSpc>
            </a:pPr>
            <a:r>
              <a:rPr lang="en-US" sz="1200" b="1" dirty="0">
                <a:solidFill>
                  <a:srgbClr val="333333"/>
                </a:solidFill>
                <a:latin typeface="Whitney-Book"/>
                <a:cs typeface="Whitney-Book"/>
              </a:rPr>
              <a:t>Reduced Choices</a:t>
            </a:r>
          </a:p>
          <a:p>
            <a:pPr marL="171450" indent="-171450">
              <a:lnSpc>
                <a:spcPct val="200000"/>
              </a:lnSpc>
            </a:pPr>
            <a:r>
              <a:rPr lang="en-US" sz="1200" b="1" dirty="0">
                <a:solidFill>
                  <a:srgbClr val="333333"/>
                </a:solidFill>
                <a:latin typeface="Whitney-Book"/>
                <a:cs typeface="Whitney-Book"/>
              </a:rPr>
              <a:t>Sunlight Readable</a:t>
            </a:r>
          </a:p>
          <a:p>
            <a:pPr marL="171450" indent="-171450">
              <a:lnSpc>
                <a:spcPct val="200000"/>
              </a:lnSpc>
            </a:pPr>
            <a:r>
              <a:rPr lang="en-US" sz="1200" b="1" dirty="0">
                <a:solidFill>
                  <a:srgbClr val="333333"/>
                </a:solidFill>
                <a:latin typeface="Whitney-Book"/>
                <a:cs typeface="Whitney-Book"/>
              </a:rPr>
              <a:t>Logical Hierarchy</a:t>
            </a:r>
          </a:p>
          <a:p>
            <a:pPr marL="171450" indent="-171450">
              <a:lnSpc>
                <a:spcPct val="200000"/>
              </a:lnSpc>
            </a:pPr>
            <a:r>
              <a:rPr lang="en-US" sz="1200" b="1" dirty="0">
                <a:solidFill>
                  <a:srgbClr val="333333"/>
                </a:solidFill>
                <a:latin typeface="Whitney-Book"/>
                <a:cs typeface="Whitney-Book"/>
              </a:rPr>
              <a:t>Critical Info at the Point of Need</a:t>
            </a:r>
          </a:p>
          <a:p>
            <a:pPr marL="171450" indent="-171450">
              <a:lnSpc>
                <a:spcPct val="200000"/>
              </a:lnSpc>
            </a:pPr>
            <a:r>
              <a:rPr lang="en-US" sz="1200" b="1" dirty="0">
                <a:solidFill>
                  <a:srgbClr val="333333"/>
                </a:solidFill>
                <a:latin typeface="Whitney-Book"/>
                <a:cs typeface="Whitney-Book"/>
              </a:rPr>
              <a:t>Improved Efficiency</a:t>
            </a:r>
          </a:p>
          <a:p>
            <a:pPr>
              <a:lnSpc>
                <a:spcPct val="200000"/>
              </a:lnSpc>
            </a:pPr>
            <a:endParaRPr lang="en-US" sz="1200" b="1" dirty="0">
              <a:solidFill>
                <a:srgbClr val="333333"/>
              </a:solidFill>
              <a:latin typeface="Whitney-Book"/>
              <a:cs typeface="Whitney-Book"/>
            </a:endParaRPr>
          </a:p>
          <a:p>
            <a:endParaRPr lang="en-US" dirty="0"/>
          </a:p>
        </p:txBody>
      </p:sp>
      <p:sp>
        <p:nvSpPr>
          <p:cNvPr id="4" name="Slide Number Placeholder 3"/>
          <p:cNvSpPr>
            <a:spLocks noGrp="1"/>
          </p:cNvSpPr>
          <p:nvPr>
            <p:ph type="sldNum" sz="quarter" idx="10"/>
          </p:nvPr>
        </p:nvSpPr>
        <p:spPr/>
        <p:txBody>
          <a:bodyPr/>
          <a:lstStyle/>
          <a:p>
            <a:fld id="{35B90F7B-EEA6-214F-8968-4737E80A4A06}" type="slidenum">
              <a:rPr lang="en-US" smtClean="0"/>
              <a:t>43</a:t>
            </a:fld>
            <a:endParaRPr lang="en-US" dirty="0"/>
          </a:p>
        </p:txBody>
      </p:sp>
    </p:spTree>
    <p:extLst>
      <p:ext uri="{BB962C8B-B14F-4D97-AF65-F5344CB8AC3E}">
        <p14:creationId xmlns:p14="http://schemas.microsoft.com/office/powerpoint/2010/main" val="284173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TEMPLATE NOTES: Content Slide (example 1)</a:t>
            </a:r>
          </a:p>
        </p:txBody>
      </p:sp>
      <p:sp>
        <p:nvSpPr>
          <p:cNvPr id="4" name="Slide Number Placeholder 3"/>
          <p:cNvSpPr>
            <a:spLocks noGrp="1"/>
          </p:cNvSpPr>
          <p:nvPr>
            <p:ph type="sldNum" sz="quarter" idx="10"/>
          </p:nvPr>
        </p:nvSpPr>
        <p:spPr/>
        <p:txBody>
          <a:bodyPr/>
          <a:lstStyle/>
          <a:p>
            <a:fld id="{D9D1A083-C24C-5044-8A29-D64F36773206}" type="slidenum">
              <a:rPr lang="en-US" smtClean="0"/>
              <a:t>45</a:t>
            </a:fld>
            <a:endParaRPr lang="en-US" dirty="0"/>
          </a:p>
        </p:txBody>
      </p:sp>
    </p:spTree>
    <p:extLst>
      <p:ext uri="{BB962C8B-B14F-4D97-AF65-F5344CB8AC3E}">
        <p14:creationId xmlns:p14="http://schemas.microsoft.com/office/powerpoint/2010/main" val="2627655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product must be useful if it is to be used. If it achieves no purpose it has no point and that means it is never going to be successful. A product should be usable to increase the chances of use – the more usable a product is, the more enjoyable it will be and the easier it will be to persuade others to use it. However, neither usability nor usefulness guarantees that a design will be used. There are other considerations outside of usability and usefulness that will impact the market adoption of a product.</a:t>
            </a:r>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46</a:t>
            </a:fld>
            <a:endParaRPr lang="en-US" dirty="0"/>
          </a:p>
        </p:txBody>
      </p:sp>
    </p:spTree>
    <p:extLst>
      <p:ext uri="{BB962C8B-B14F-4D97-AF65-F5344CB8AC3E}">
        <p14:creationId xmlns:p14="http://schemas.microsoft.com/office/powerpoint/2010/main" val="218138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Conservation of Complexity – states that every application has an inherent amount of irreducible complexity. This complexity cannot be wished away and has to be dealt with, either in product development or in user interaction. It’s a teeter totter of where this complexity falls. </a:t>
            </a:r>
          </a:p>
        </p:txBody>
      </p:sp>
      <p:sp>
        <p:nvSpPr>
          <p:cNvPr id="4" name="Slide Number Placeholder 3"/>
          <p:cNvSpPr>
            <a:spLocks noGrp="1"/>
          </p:cNvSpPr>
          <p:nvPr>
            <p:ph type="sldNum" sz="quarter" idx="5"/>
          </p:nvPr>
        </p:nvSpPr>
        <p:spPr/>
        <p:txBody>
          <a:bodyPr/>
          <a:lstStyle/>
          <a:p>
            <a:fld id="{35B90F7B-EEA6-214F-8968-4737E80A4A06}" type="slidenum">
              <a:rPr lang="en-US" smtClean="0"/>
              <a:t>4</a:t>
            </a:fld>
            <a:endParaRPr lang="en-US" dirty="0"/>
          </a:p>
        </p:txBody>
      </p:sp>
    </p:spTree>
    <p:extLst>
      <p:ext uri="{BB962C8B-B14F-4D97-AF65-F5344CB8AC3E}">
        <p14:creationId xmlns:p14="http://schemas.microsoft.com/office/powerpoint/2010/main" val="79685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17</a:t>
            </a:fld>
            <a:endParaRPr lang="en-US" dirty="0"/>
          </a:p>
        </p:txBody>
      </p:sp>
    </p:spTree>
    <p:extLst>
      <p:ext uri="{BB962C8B-B14F-4D97-AF65-F5344CB8AC3E}">
        <p14:creationId xmlns:p14="http://schemas.microsoft.com/office/powerpoint/2010/main" val="60701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to explain, it’s not usable. </a:t>
            </a:r>
          </a:p>
        </p:txBody>
      </p:sp>
      <p:sp>
        <p:nvSpPr>
          <p:cNvPr id="4" name="Slide Number Placeholder 3"/>
          <p:cNvSpPr>
            <a:spLocks noGrp="1"/>
          </p:cNvSpPr>
          <p:nvPr>
            <p:ph type="sldNum" sz="quarter" idx="5"/>
          </p:nvPr>
        </p:nvSpPr>
        <p:spPr/>
        <p:txBody>
          <a:bodyPr/>
          <a:lstStyle/>
          <a:p>
            <a:fld id="{35B90F7B-EEA6-214F-8968-4737E80A4A06}" type="slidenum">
              <a:rPr lang="en-US" smtClean="0"/>
              <a:t>21</a:t>
            </a:fld>
            <a:endParaRPr lang="en-US" dirty="0"/>
          </a:p>
        </p:txBody>
      </p:sp>
    </p:spTree>
    <p:extLst>
      <p:ext uri="{BB962C8B-B14F-4D97-AF65-F5344CB8AC3E}">
        <p14:creationId xmlns:p14="http://schemas.microsoft.com/office/powerpoint/2010/main" val="387550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It’s worth noting that usability failures are often less catastrophic to a product than a failure to provide something useful. </a:t>
            </a:r>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24</a:t>
            </a:fld>
            <a:endParaRPr lang="en-US" dirty="0"/>
          </a:p>
        </p:txBody>
      </p:sp>
    </p:spTree>
    <p:extLst>
      <p:ext uri="{BB962C8B-B14F-4D97-AF65-F5344CB8AC3E}">
        <p14:creationId xmlns:p14="http://schemas.microsoft.com/office/powerpoint/2010/main" val="137110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It’s worth noting that usability failures are often less catastrophic to a product than a failure to provide something useful. </a:t>
            </a:r>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25</a:t>
            </a:fld>
            <a:endParaRPr lang="en-US" dirty="0"/>
          </a:p>
        </p:txBody>
      </p:sp>
    </p:spTree>
    <p:extLst>
      <p:ext uri="{BB962C8B-B14F-4D97-AF65-F5344CB8AC3E}">
        <p14:creationId xmlns:p14="http://schemas.microsoft.com/office/powerpoint/2010/main" val="73170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length</a:t>
            </a:r>
            <a:r>
              <a:rPr lang="en-US" baseline="0" dirty="0"/>
              <a:t> of time isn’t always generous either.</a:t>
            </a:r>
            <a:endParaRPr lang="en-US" dirty="0"/>
          </a:p>
        </p:txBody>
      </p:sp>
      <p:sp>
        <p:nvSpPr>
          <p:cNvPr id="4" name="Slide Number Placeholder 3"/>
          <p:cNvSpPr>
            <a:spLocks noGrp="1"/>
          </p:cNvSpPr>
          <p:nvPr>
            <p:ph type="sldNum" sz="quarter" idx="10"/>
          </p:nvPr>
        </p:nvSpPr>
        <p:spPr/>
        <p:txBody>
          <a:bodyPr/>
          <a:lstStyle/>
          <a:p>
            <a:fld id="{D9D1A083-C24C-5044-8A29-D64F36773206}" type="slidenum">
              <a:rPr lang="en-US" smtClean="0"/>
              <a:t>26</a:t>
            </a:fld>
            <a:endParaRPr lang="en-US" dirty="0"/>
          </a:p>
        </p:txBody>
      </p:sp>
    </p:spTree>
    <p:extLst>
      <p:ext uri="{BB962C8B-B14F-4D97-AF65-F5344CB8AC3E}">
        <p14:creationId xmlns:p14="http://schemas.microsoft.com/office/powerpoint/2010/main" val="354941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Don Norman explains that when users are enjoying themselves, they’re more relaxed, and when the brain is relaxed, it functions better overall. This means learning new concepts, recalling past data, even motor skills occur more fluidly.</a:t>
            </a:r>
            <a:endParaRPr lang="en-US" dirty="0"/>
          </a:p>
        </p:txBody>
      </p:sp>
      <p:sp>
        <p:nvSpPr>
          <p:cNvPr id="4" name="Slide Number Placeholder 3"/>
          <p:cNvSpPr>
            <a:spLocks noGrp="1"/>
          </p:cNvSpPr>
          <p:nvPr>
            <p:ph type="sldNum" sz="quarter" idx="5"/>
          </p:nvPr>
        </p:nvSpPr>
        <p:spPr/>
        <p:txBody>
          <a:bodyPr/>
          <a:lstStyle/>
          <a:p>
            <a:fld id="{35B90F7B-EEA6-214F-8968-4737E80A4A06}" type="slidenum">
              <a:rPr lang="en-US" smtClean="0"/>
              <a:t>32</a:t>
            </a:fld>
            <a:endParaRPr lang="en-US" dirty="0"/>
          </a:p>
        </p:txBody>
      </p:sp>
    </p:spTree>
    <p:extLst>
      <p:ext uri="{BB962C8B-B14F-4D97-AF65-F5344CB8AC3E}">
        <p14:creationId xmlns:p14="http://schemas.microsoft.com/office/powerpoint/2010/main" val="317803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these </a:t>
            </a:r>
          </a:p>
        </p:txBody>
      </p:sp>
      <p:sp>
        <p:nvSpPr>
          <p:cNvPr id="4" name="Slide Number Placeholder 3"/>
          <p:cNvSpPr>
            <a:spLocks noGrp="1"/>
          </p:cNvSpPr>
          <p:nvPr>
            <p:ph type="sldNum" sz="quarter" idx="5"/>
          </p:nvPr>
        </p:nvSpPr>
        <p:spPr/>
        <p:txBody>
          <a:bodyPr/>
          <a:lstStyle/>
          <a:p>
            <a:fld id="{35B90F7B-EEA6-214F-8968-4737E80A4A06}" type="slidenum">
              <a:rPr lang="en-US" smtClean="0"/>
              <a:t>37</a:t>
            </a:fld>
            <a:endParaRPr lang="en-US" dirty="0"/>
          </a:p>
        </p:txBody>
      </p:sp>
    </p:spTree>
    <p:extLst>
      <p:ext uri="{BB962C8B-B14F-4D97-AF65-F5344CB8AC3E}">
        <p14:creationId xmlns:p14="http://schemas.microsoft.com/office/powerpoint/2010/main" val="3854658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p:nvPr>
        </p:nvSpPr>
        <p:spPr>
          <a:xfrm>
            <a:off x="1358084" y="1642468"/>
            <a:ext cx="7883236" cy="1870364"/>
          </a:xfrm>
        </p:spPr>
        <p:txBody>
          <a:bodyPr>
            <a:noAutofit/>
          </a:bodyPr>
          <a:lstStyle/>
          <a:p>
            <a:pPr algn="l"/>
            <a:r>
              <a:rPr lang="en-US" sz="5000" b="1" kern="0" dirty="0">
                <a:solidFill>
                  <a:schemeClr val="bg1"/>
                </a:solidFill>
                <a:latin typeface="Greycliff CF Demi Bold" charset="0"/>
                <a:ea typeface="Greycliff CF Demi Bold" charset="0"/>
                <a:cs typeface="Greycliff CF Demi Bold" charset="0"/>
              </a:rPr>
              <a:t>Place the Title of Your Presentation Here</a:t>
            </a:r>
          </a:p>
        </p:txBody>
      </p:sp>
      <p:sp>
        <p:nvSpPr>
          <p:cNvPr id="9" name="Subtitle 2"/>
          <p:cNvSpPr>
            <a:spLocks noGrp="1"/>
          </p:cNvSpPr>
          <p:nvPr>
            <p:ph type="subTitle" idx="1" hasCustomPrompt="1"/>
          </p:nvPr>
        </p:nvSpPr>
        <p:spPr>
          <a:xfrm>
            <a:off x="1358084" y="3568587"/>
            <a:ext cx="6984380" cy="791542"/>
          </a:xfrm>
          <a:prstGeom prst="rect">
            <a:avLst/>
          </a:prstGeom>
        </p:spPr>
        <p:txBody>
          <a:bodyPr>
            <a:normAutofit/>
          </a:bodyPr>
          <a:lstStyle>
            <a:lvl1pPr marL="0" indent="0">
              <a:buNone/>
              <a:defRPr/>
            </a:lvl1pPr>
          </a:lstStyle>
          <a:p>
            <a:pPr algn="l"/>
            <a:r>
              <a:rPr lang="en-US" sz="2100" kern="0" cap="all" spc="150" dirty="0">
                <a:solidFill>
                  <a:schemeClr val="bg1"/>
                </a:solidFill>
                <a:latin typeface="Whitney Book" charset="0"/>
                <a:ea typeface="Whitney Book" charset="0"/>
                <a:cs typeface="Whitney Book" charset="0"/>
              </a:rPr>
              <a:t>You Can add a subtitle here</a:t>
            </a:r>
          </a:p>
        </p:txBody>
      </p:sp>
    </p:spTree>
    <p:extLst>
      <p:ext uri="{BB962C8B-B14F-4D97-AF65-F5344CB8AC3E}">
        <p14:creationId xmlns:p14="http://schemas.microsoft.com/office/powerpoint/2010/main" val="80471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472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92724" y="1825625"/>
            <a:ext cx="11412414"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553012" y="828428"/>
            <a:ext cx="7883236" cy="687167"/>
          </a:xfrm>
        </p:spPr>
        <p:txBody>
          <a:bodyPr anchor="t">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8" name="Subtitle 2"/>
          <p:cNvSpPr>
            <a:spLocks noGrp="1"/>
          </p:cNvSpPr>
          <p:nvPr>
            <p:ph type="subTitle" idx="4294967295"/>
          </p:nvPr>
        </p:nvSpPr>
        <p:spPr>
          <a:xfrm>
            <a:off x="553012" y="547711"/>
            <a:ext cx="6984380" cy="346655"/>
          </a:xfrm>
          <a:prstGeom prst="rect">
            <a:avLst/>
          </a:prstGeom>
        </p:spPr>
        <p:txBody>
          <a:bodyPr>
            <a:normAutofit/>
          </a:body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ext uri="{BB962C8B-B14F-4D97-AF65-F5344CB8AC3E}">
        <p14:creationId xmlns:p14="http://schemas.microsoft.com/office/powerpoint/2010/main" val="234097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7AC7FE-588E-A44B-8423-1973CF3A48F7}" type="datetimeFigureOut">
              <a:rPr lang="en-US" smtClean="0"/>
              <a:t>10/1/18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2D83DB7-5327-FB4A-BCBA-765B00FB5E4C}" type="slidenum">
              <a:rPr lang="en-US" smtClean="0"/>
              <a:t>‹#›</a:t>
            </a:fld>
            <a:endParaRPr lang="en-US" dirty="0"/>
          </a:p>
        </p:txBody>
      </p:sp>
    </p:spTree>
    <p:extLst>
      <p:ext uri="{BB962C8B-B14F-4D97-AF65-F5344CB8AC3E}">
        <p14:creationId xmlns:p14="http://schemas.microsoft.com/office/powerpoint/2010/main" val="242970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012" y="1825625"/>
            <a:ext cx="11252126" cy="4351338"/>
          </a:xfrm>
          <a:prstGeom prst="rect">
            <a:avLst/>
          </a:prstGeom>
        </p:spPr>
        <p:txBody>
          <a:bodyPr/>
          <a:lstStyle>
            <a:lvl1pPr>
              <a:defRPr b="0" i="0">
                <a:latin typeface="Whitney Book" charset="0"/>
                <a:ea typeface="Whitney Book" charset="0"/>
                <a:cs typeface="Whitney Book" charset="0"/>
              </a:defRPr>
            </a:lvl1pPr>
            <a:lvl2pPr>
              <a:defRPr b="0" i="0">
                <a:latin typeface="Whitney Book" charset="0"/>
                <a:ea typeface="Whitney Book" charset="0"/>
                <a:cs typeface="Whitney Book" charset="0"/>
              </a:defRPr>
            </a:lvl2pPr>
            <a:lvl3pPr>
              <a:defRPr b="0" i="0">
                <a:latin typeface="Whitney Book" charset="0"/>
                <a:ea typeface="Whitney Book" charset="0"/>
                <a:cs typeface="Whitney Book" charset="0"/>
              </a:defRPr>
            </a:lvl3pPr>
            <a:lvl4pPr>
              <a:defRPr b="0" i="0">
                <a:latin typeface="Whitney Book" charset="0"/>
                <a:ea typeface="Whitney Book" charset="0"/>
                <a:cs typeface="Whitney Book" charset="0"/>
              </a:defRPr>
            </a:lvl4pPr>
            <a:lvl5pPr>
              <a:defRPr b="0" i="0">
                <a:latin typeface="Whitney Book" charset="0"/>
                <a:ea typeface="Whitney Book" charset="0"/>
                <a:cs typeface="Whitney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level9</a:t>
            </a:r>
          </a:p>
        </p:txBody>
      </p:sp>
      <p:sp>
        <p:nvSpPr>
          <p:cNvPr id="10" name="Title 1"/>
          <p:cNvSpPr>
            <a:spLocks noGrp="1"/>
          </p:cNvSpPr>
          <p:nvPr>
            <p:ph type="ctrTitle"/>
          </p:nvPr>
        </p:nvSpPr>
        <p:spPr>
          <a:xfrm>
            <a:off x="553012" y="828428"/>
            <a:ext cx="7883236" cy="687167"/>
          </a:xfrm>
        </p:spPr>
        <p:txBody>
          <a:bodyPr anchor="t">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11" name="Subtitle 2"/>
          <p:cNvSpPr>
            <a:spLocks noGrp="1"/>
          </p:cNvSpPr>
          <p:nvPr>
            <p:ph type="subTitle" idx="4294967295"/>
          </p:nvPr>
        </p:nvSpPr>
        <p:spPr>
          <a:xfrm>
            <a:off x="553012" y="547711"/>
            <a:ext cx="6984380" cy="346655"/>
          </a:xfrm>
          <a:prstGeom prst="rect">
            <a:avLst/>
          </a:prstGeom>
        </p:spPr>
        <p:txBody>
          <a:bodyPr>
            <a:normAutofit/>
          </a:body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ext uri="{BB962C8B-B14F-4D97-AF65-F5344CB8AC3E}">
        <p14:creationId xmlns:p14="http://schemas.microsoft.com/office/powerpoint/2010/main" val="210306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itle 1"/>
          <p:cNvSpPr>
            <a:spLocks noGrp="1"/>
          </p:cNvSpPr>
          <p:nvPr>
            <p:ph type="ctrTitle"/>
          </p:nvPr>
        </p:nvSpPr>
        <p:spPr>
          <a:xfrm>
            <a:off x="553012" y="411555"/>
            <a:ext cx="7883236" cy="687167"/>
          </a:xfrm>
        </p:spPr>
        <p:txBody>
          <a:bodyPr anchor="b" anchorCtr="0">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6" name="Rectangle 5"/>
          <p:cNvSpPr/>
          <p:nvPr userDrawn="1"/>
        </p:nvSpPr>
        <p:spPr>
          <a:xfrm>
            <a:off x="0" y="1932659"/>
            <a:ext cx="4598894" cy="2872423"/>
          </a:xfrm>
          <a:prstGeom prst="rect">
            <a:avLst/>
          </a:prstGeom>
          <a:solidFill>
            <a:srgbClr val="BF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p:cNvSpPr>
            <a:spLocks noGrp="1"/>
          </p:cNvSpPr>
          <p:nvPr>
            <p:ph type="pic" sz="quarter" idx="10"/>
          </p:nvPr>
        </p:nvSpPr>
        <p:spPr>
          <a:xfrm>
            <a:off x="4598988" y="1931988"/>
            <a:ext cx="7593012" cy="2873375"/>
          </a:xfrm>
        </p:spPr>
        <p:txBody>
          <a:bodyPr/>
          <a:lstStyle/>
          <a:p>
            <a:endParaRPr lang="en-US" dirty="0"/>
          </a:p>
        </p:txBody>
      </p:sp>
      <p:sp>
        <p:nvSpPr>
          <p:cNvPr id="16" name="Text Placeholder 15"/>
          <p:cNvSpPr>
            <a:spLocks noGrp="1"/>
          </p:cNvSpPr>
          <p:nvPr>
            <p:ph type="body" sz="quarter" idx="11"/>
          </p:nvPr>
        </p:nvSpPr>
        <p:spPr>
          <a:xfrm>
            <a:off x="553012" y="5110163"/>
            <a:ext cx="10957670" cy="126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2" hasCustomPrompt="1"/>
          </p:nvPr>
        </p:nvSpPr>
        <p:spPr>
          <a:xfrm>
            <a:off x="552450" y="1099003"/>
            <a:ext cx="6413126" cy="304800"/>
          </a:xfrm>
        </p:spPr>
        <p:txBody>
          <a:bodyPr lIns="91440">
            <a:noAutofit/>
          </a:bodyPr>
          <a:lstStyle>
            <a:lvl1pPr marL="0" indent="0" algn="l">
              <a:buNone/>
              <a:defRPr sz="2800"/>
            </a:lvl1p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143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553012" y="828428"/>
            <a:ext cx="7883236" cy="687167"/>
          </a:xfrm>
        </p:spPr>
        <p:txBody>
          <a:bodyPr anchor="t">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9" name="Subtitle 2"/>
          <p:cNvSpPr>
            <a:spLocks noGrp="1"/>
          </p:cNvSpPr>
          <p:nvPr>
            <p:ph type="subTitle" idx="4294967295"/>
          </p:nvPr>
        </p:nvSpPr>
        <p:spPr>
          <a:xfrm>
            <a:off x="553012" y="547711"/>
            <a:ext cx="6984380" cy="346655"/>
          </a:xfrm>
          <a:prstGeom prst="rect">
            <a:avLst/>
          </a:prstGeom>
        </p:spPr>
        <p:txBody>
          <a:bodyPr>
            <a:normAutofit/>
          </a:body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ext uri="{BB962C8B-B14F-4D97-AF65-F5344CB8AC3E}">
        <p14:creationId xmlns:p14="http://schemas.microsoft.com/office/powerpoint/2010/main" val="187417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a:xfrm>
            <a:off x="553012" y="828428"/>
            <a:ext cx="7883236" cy="687167"/>
          </a:xfrm>
        </p:spPr>
        <p:txBody>
          <a:bodyPr anchor="t">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12" name="Subtitle 2"/>
          <p:cNvSpPr>
            <a:spLocks noGrp="1"/>
          </p:cNvSpPr>
          <p:nvPr>
            <p:ph type="subTitle" idx="4294967295"/>
          </p:nvPr>
        </p:nvSpPr>
        <p:spPr>
          <a:xfrm>
            <a:off x="553012" y="547711"/>
            <a:ext cx="6984380" cy="346655"/>
          </a:xfrm>
          <a:prstGeom prst="rect">
            <a:avLst/>
          </a:prstGeom>
        </p:spPr>
        <p:txBody>
          <a:bodyPr>
            <a:normAutofit/>
          </a:body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ext uri="{BB962C8B-B14F-4D97-AF65-F5344CB8AC3E}">
        <p14:creationId xmlns:p14="http://schemas.microsoft.com/office/powerpoint/2010/main" val="20521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ctrTitle"/>
          </p:nvPr>
        </p:nvSpPr>
        <p:spPr>
          <a:xfrm>
            <a:off x="553012" y="828428"/>
            <a:ext cx="7883236" cy="687167"/>
          </a:xfrm>
        </p:spPr>
        <p:txBody>
          <a:bodyPr anchor="t">
            <a:noAutofit/>
          </a:bodyPr>
          <a:lstStyle/>
          <a:p>
            <a:pPr algn="l"/>
            <a:r>
              <a:rPr lang="en-US" sz="3600" b="1" kern="0" dirty="0">
                <a:solidFill>
                  <a:srgbClr val="424242"/>
                </a:solidFill>
                <a:latin typeface="Greycliff CF Demi Bold" charset="0"/>
                <a:ea typeface="Greycliff CF Demi Bold" charset="0"/>
                <a:cs typeface="Greycliff CF Demi Bold" charset="0"/>
              </a:rPr>
              <a:t>Page Title Here</a:t>
            </a:r>
          </a:p>
        </p:txBody>
      </p:sp>
      <p:sp>
        <p:nvSpPr>
          <p:cNvPr id="7" name="Subtitle 2"/>
          <p:cNvSpPr>
            <a:spLocks noGrp="1"/>
          </p:cNvSpPr>
          <p:nvPr>
            <p:ph type="subTitle" idx="4294967295"/>
          </p:nvPr>
        </p:nvSpPr>
        <p:spPr>
          <a:xfrm>
            <a:off x="553012" y="547711"/>
            <a:ext cx="6984380" cy="346655"/>
          </a:xfrm>
          <a:prstGeom prst="rect">
            <a:avLst/>
          </a:prstGeom>
        </p:spPr>
        <p:txBody>
          <a:bodyPr>
            <a:normAutofit/>
          </a:bodyPr>
          <a:lstStyle/>
          <a:p>
            <a:pPr marL="0" indent="0" algn="l">
              <a:buNone/>
            </a:pPr>
            <a:r>
              <a:rPr lang="en-US" sz="1600" kern="0" cap="all" spc="150" dirty="0">
                <a:solidFill>
                  <a:srgbClr val="424242"/>
                </a:solidFill>
                <a:latin typeface="Whitney Book" charset="0"/>
                <a:ea typeface="Whitney Book" charset="0"/>
                <a:cs typeface="Whitney Book" charset="0"/>
              </a:rPr>
              <a:t>Write your subtitle here</a:t>
            </a:r>
          </a:p>
        </p:txBody>
      </p:sp>
    </p:spTree>
    <p:extLst>
      <p:ext uri="{BB962C8B-B14F-4D97-AF65-F5344CB8AC3E}">
        <p14:creationId xmlns:p14="http://schemas.microsoft.com/office/powerpoint/2010/main" val="110437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58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2225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2724" y="294785"/>
            <a:ext cx="10515600" cy="77201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12"/>
          <p:cNvSpPr>
            <a:spLocks noGrp="1"/>
          </p:cNvSpPr>
          <p:nvPr>
            <p:ph type="body" idx="1"/>
          </p:nvPr>
        </p:nvSpPr>
        <p:spPr>
          <a:xfrm>
            <a:off x="553012" y="1825625"/>
            <a:ext cx="1080078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875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8.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FAA594-A66A-4C45-8F0F-96A0BC0E85CD}"/>
              </a:ext>
            </a:extLst>
          </p:cNvPr>
          <p:cNvSpPr/>
          <p:nvPr/>
        </p:nvSpPr>
        <p:spPr>
          <a:xfrm>
            <a:off x="0" y="0"/>
            <a:ext cx="12192000" cy="6858000"/>
          </a:xfrm>
          <a:prstGeom prst="rect">
            <a:avLst/>
          </a:prstGeom>
          <a:solidFill>
            <a:schemeClr val="tx1">
              <a:lumMod val="85000"/>
              <a:lumOff val="1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Greycliff CF" pitchFamily="2" charset="77"/>
            </a:endParaRPr>
          </a:p>
        </p:txBody>
      </p:sp>
      <p:sp>
        <p:nvSpPr>
          <p:cNvPr id="7" name="Text Placeholder 7"/>
          <p:cNvSpPr txBox="1">
            <a:spLocks/>
          </p:cNvSpPr>
          <p:nvPr/>
        </p:nvSpPr>
        <p:spPr>
          <a:xfrm>
            <a:off x="2066058" y="6102281"/>
            <a:ext cx="8059884" cy="7433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400" spc="200" dirty="0">
                <a:solidFill>
                  <a:schemeClr val="bg1"/>
                </a:solidFill>
                <a:latin typeface="Whitney Book"/>
                <a:cs typeface="Whitney Book"/>
              </a:rPr>
              <a:t>CREATE A MEANINGFUL EXPERIENCE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451" y="5527664"/>
            <a:ext cx="3591098" cy="570807"/>
          </a:xfrm>
          <a:prstGeom prst="rect">
            <a:avLst/>
          </a:prstGeom>
        </p:spPr>
      </p:pic>
      <p:sp>
        <p:nvSpPr>
          <p:cNvPr id="4" name="Title 1">
            <a:extLst>
              <a:ext uri="{FF2B5EF4-FFF2-40B4-BE49-F238E27FC236}">
                <a16:creationId xmlns:a16="http://schemas.microsoft.com/office/drawing/2014/main" id="{07F4DB9F-7BA1-404A-9B00-871DC5DD42E5}"/>
              </a:ext>
            </a:extLst>
          </p:cNvPr>
          <p:cNvSpPr txBox="1">
            <a:spLocks/>
          </p:cNvSpPr>
          <p:nvPr/>
        </p:nvSpPr>
        <p:spPr>
          <a:xfrm>
            <a:off x="1681656" y="2645105"/>
            <a:ext cx="9343696" cy="687167"/>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lnSpc>
                <a:spcPct val="100000"/>
              </a:lnSpc>
            </a:pPr>
            <a:r>
              <a:rPr lang="en-US" sz="4800" kern="0" dirty="0">
                <a:solidFill>
                  <a:schemeClr val="bg1"/>
                </a:solidFill>
              </a:rPr>
              <a:t>Useful, Usable &amp; Desirable</a:t>
            </a:r>
          </a:p>
          <a:p>
            <a:pPr algn="ctr">
              <a:lnSpc>
                <a:spcPct val="150000"/>
              </a:lnSpc>
            </a:pPr>
            <a:r>
              <a:rPr lang="en-US" sz="3000" b="0" kern="0" dirty="0">
                <a:solidFill>
                  <a:schemeClr val="bg1"/>
                </a:solidFill>
                <a:latin typeface="Greycliff CF" pitchFamily="2" charset="77"/>
              </a:rPr>
              <a:t>Creating products that make a difference.</a:t>
            </a:r>
          </a:p>
        </p:txBody>
      </p:sp>
      <p:sp>
        <p:nvSpPr>
          <p:cNvPr id="6" name="Rectangle 5">
            <a:extLst>
              <a:ext uri="{FF2B5EF4-FFF2-40B4-BE49-F238E27FC236}">
                <a16:creationId xmlns:a16="http://schemas.microsoft.com/office/drawing/2014/main" id="{A2B81464-C410-764B-BFD8-3BD0512F7322}"/>
              </a:ext>
            </a:extLst>
          </p:cNvPr>
          <p:cNvSpPr/>
          <p:nvPr/>
        </p:nvSpPr>
        <p:spPr>
          <a:xfrm>
            <a:off x="3602368" y="3666746"/>
            <a:ext cx="4987263" cy="584775"/>
          </a:xfrm>
          <a:prstGeom prst="rect">
            <a:avLst/>
          </a:prstGeom>
        </p:spPr>
        <p:txBody>
          <a:bodyPr wrap="none">
            <a:spAutoFit/>
          </a:bodyPr>
          <a:lstStyle/>
          <a:p>
            <a:pPr algn="ctr"/>
            <a:r>
              <a:rPr lang="en-US" sz="3200" b="1" kern="0" dirty="0">
                <a:solidFill>
                  <a:schemeClr val="bg1"/>
                </a:solidFill>
                <a:latin typeface="Greycliff CF" pitchFamily="2" charset="77"/>
              </a:rPr>
              <a:t>Andy Van Fleet - Partner</a:t>
            </a:r>
            <a:endParaRPr lang="en-US" sz="3200" b="1" dirty="0">
              <a:latin typeface="Greycliff CF" pitchFamily="2" charset="77"/>
            </a:endParaRPr>
          </a:p>
        </p:txBody>
      </p:sp>
    </p:spTree>
    <p:extLst>
      <p:ext uri="{BB962C8B-B14F-4D97-AF65-F5344CB8AC3E}">
        <p14:creationId xmlns:p14="http://schemas.microsoft.com/office/powerpoint/2010/main" val="87256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Bell Labs Study</a:t>
            </a:r>
            <a:endParaRPr lang="en-US" sz="4000" dirty="0">
              <a:solidFill>
                <a:srgbClr val="4D7CB3"/>
              </a:solidFill>
              <a:latin typeface="Greycliff CF Demi Bold"/>
              <a:cs typeface="Greycliff CF Demi Bold"/>
            </a:endParaRPr>
          </a:p>
        </p:txBody>
      </p:sp>
      <p:sp>
        <p:nvSpPr>
          <p:cNvPr id="8" name="Content Placeholder 2">
            <a:extLst>
              <a:ext uri="{FF2B5EF4-FFF2-40B4-BE49-F238E27FC236}">
                <a16:creationId xmlns:a16="http://schemas.microsoft.com/office/drawing/2014/main" id="{29DB2AD3-4641-BE46-B44C-FBA1F291A94E}"/>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2400" dirty="0">
                <a:solidFill>
                  <a:srgbClr val="4D7CB3"/>
                </a:solidFill>
                <a:latin typeface="Whitney Medium"/>
                <a:cs typeface="Whitney Medium"/>
              </a:rPr>
              <a:t>Down-selected to 5 Keypads </a:t>
            </a:r>
          </a:p>
          <a:p>
            <a:pPr>
              <a:lnSpc>
                <a:spcPct val="120000"/>
              </a:lnSpc>
            </a:pPr>
            <a:r>
              <a:rPr lang="en-US" sz="2400" dirty="0">
                <a:solidFill>
                  <a:srgbClr val="333333"/>
                </a:solidFill>
                <a:latin typeface="Whitney-Book"/>
                <a:cs typeface="Whitney-Book"/>
              </a:rPr>
              <a:t>Keying Time (Useful)</a:t>
            </a:r>
          </a:p>
          <a:p>
            <a:pPr lvl="1">
              <a:lnSpc>
                <a:spcPct val="120000"/>
              </a:lnSpc>
            </a:pPr>
            <a:r>
              <a:rPr lang="en-US" sz="2000" dirty="0">
                <a:solidFill>
                  <a:srgbClr val="333333"/>
                </a:solidFill>
                <a:latin typeface="Whitney-Book"/>
                <a:cs typeface="Whitney-Book"/>
              </a:rPr>
              <a:t>“I </a:t>
            </a:r>
            <a:r>
              <a:rPr lang="en-US" sz="2000" u="sng" dirty="0">
                <a:solidFill>
                  <a:srgbClr val="333333"/>
                </a:solidFill>
                <a:latin typeface="Whitney-Book"/>
                <a:cs typeface="Whitney-Book"/>
              </a:rPr>
              <a:t>need</a:t>
            </a:r>
            <a:r>
              <a:rPr lang="en-US" sz="2000" dirty="0">
                <a:solidFill>
                  <a:srgbClr val="333333"/>
                </a:solidFill>
                <a:latin typeface="Whitney-Book"/>
                <a:cs typeface="Whitney-Book"/>
              </a:rPr>
              <a:t> to call someone.”</a:t>
            </a:r>
          </a:p>
          <a:p>
            <a:pPr>
              <a:lnSpc>
                <a:spcPct val="120000"/>
              </a:lnSpc>
            </a:pPr>
            <a:r>
              <a:rPr lang="en-US" sz="2400" dirty="0">
                <a:solidFill>
                  <a:srgbClr val="333333"/>
                </a:solidFill>
                <a:latin typeface="Whitney-Book"/>
                <a:cs typeface="Whitney-Book"/>
              </a:rPr>
              <a:t>Prevent Errors (Usable)</a:t>
            </a:r>
          </a:p>
          <a:p>
            <a:pPr lvl="1">
              <a:lnSpc>
                <a:spcPct val="120000"/>
              </a:lnSpc>
            </a:pPr>
            <a:r>
              <a:rPr lang="en-US" sz="2000" dirty="0">
                <a:solidFill>
                  <a:srgbClr val="333333"/>
                </a:solidFill>
                <a:latin typeface="Whitney-Book"/>
                <a:cs typeface="Whitney-Book"/>
              </a:rPr>
              <a:t>“I </a:t>
            </a:r>
            <a:r>
              <a:rPr lang="en-US" sz="2000" u="sng" dirty="0">
                <a:solidFill>
                  <a:srgbClr val="333333"/>
                </a:solidFill>
                <a:latin typeface="Whitney-Book"/>
                <a:cs typeface="Whitney-Book"/>
              </a:rPr>
              <a:t>understand</a:t>
            </a:r>
            <a:r>
              <a:rPr lang="en-US" sz="2000" dirty="0">
                <a:solidFill>
                  <a:srgbClr val="333333"/>
                </a:solidFill>
                <a:latin typeface="Whitney-Book"/>
                <a:cs typeface="Whitney-Book"/>
              </a:rPr>
              <a:t> how to use the keypad.</a:t>
            </a:r>
          </a:p>
          <a:p>
            <a:pPr>
              <a:lnSpc>
                <a:spcPct val="120000"/>
              </a:lnSpc>
            </a:pPr>
            <a:r>
              <a:rPr lang="en-US" sz="2400" dirty="0">
                <a:solidFill>
                  <a:srgbClr val="333333"/>
                </a:solidFill>
                <a:latin typeface="Whitney-Book"/>
                <a:cs typeface="Whitney-Book"/>
              </a:rPr>
              <a:t>Preference (Desirable)</a:t>
            </a:r>
          </a:p>
          <a:p>
            <a:pPr lvl="1">
              <a:lnSpc>
                <a:spcPct val="120000"/>
              </a:lnSpc>
            </a:pPr>
            <a:r>
              <a:rPr lang="en-US" sz="2000" dirty="0">
                <a:solidFill>
                  <a:srgbClr val="333333"/>
                </a:solidFill>
                <a:latin typeface="Whitney-Book"/>
                <a:cs typeface="Whitney-Book"/>
              </a:rPr>
              <a:t>“I </a:t>
            </a:r>
            <a:r>
              <a:rPr lang="en-US" sz="2000" u="sng" dirty="0">
                <a:solidFill>
                  <a:srgbClr val="333333"/>
                </a:solidFill>
                <a:latin typeface="Whitney-Book"/>
                <a:cs typeface="Whitney-Book"/>
              </a:rPr>
              <a:t>want</a:t>
            </a:r>
            <a:r>
              <a:rPr lang="en-US" sz="2000" dirty="0">
                <a:solidFill>
                  <a:srgbClr val="333333"/>
                </a:solidFill>
                <a:latin typeface="Whitney-Book"/>
                <a:cs typeface="Whitney-Book"/>
              </a:rPr>
              <a:t> to use this keypad configuration.”</a:t>
            </a:r>
          </a:p>
        </p:txBody>
      </p:sp>
      <p:pic>
        <p:nvPicPr>
          <p:cNvPr id="5" name="Picture 4">
            <a:extLst>
              <a:ext uri="{FF2B5EF4-FFF2-40B4-BE49-F238E27FC236}">
                <a16:creationId xmlns:a16="http://schemas.microsoft.com/office/drawing/2014/main" id="{D072F818-D5FC-054C-A2E9-E8575D27D7EC}"/>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6569313" y="0"/>
            <a:ext cx="4560683" cy="6858000"/>
          </a:xfrm>
          <a:prstGeom prst="rect">
            <a:avLst/>
          </a:prstGeom>
        </p:spPr>
      </p:pic>
      <p:sp>
        <p:nvSpPr>
          <p:cNvPr id="21" name="Rounded Rectangle 20">
            <a:extLst>
              <a:ext uri="{FF2B5EF4-FFF2-40B4-BE49-F238E27FC236}">
                <a16:creationId xmlns:a16="http://schemas.microsoft.com/office/drawing/2014/main" id="{089B25D9-7216-E048-91AD-AE0A3C4F7E94}"/>
              </a:ext>
            </a:extLst>
          </p:cNvPr>
          <p:cNvSpPr/>
          <p:nvPr/>
        </p:nvSpPr>
        <p:spPr>
          <a:xfrm>
            <a:off x="7882359" y="4255396"/>
            <a:ext cx="775764" cy="1219428"/>
          </a:xfrm>
          <a:prstGeom prst="roundRect">
            <a:avLst/>
          </a:prstGeom>
          <a:solidFill>
            <a:schemeClr val="accent6">
              <a:lumMod val="20000"/>
              <a:lumOff val="80000"/>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extBox 16">
            <a:extLst>
              <a:ext uri="{FF2B5EF4-FFF2-40B4-BE49-F238E27FC236}">
                <a16:creationId xmlns:a16="http://schemas.microsoft.com/office/drawing/2014/main" id="{BB33F3ED-944E-6846-A00C-A566FAC6C44E}"/>
              </a:ext>
            </a:extLst>
          </p:cNvPr>
          <p:cNvSpPr txBox="1"/>
          <p:nvPr/>
        </p:nvSpPr>
        <p:spPr>
          <a:xfrm>
            <a:off x="7845967" y="5116009"/>
            <a:ext cx="885114" cy="369332"/>
          </a:xfrm>
          <a:prstGeom prst="rect">
            <a:avLst/>
          </a:prstGeom>
          <a:noFill/>
        </p:spPr>
        <p:txBody>
          <a:bodyPr wrap="none" rtlCol="0">
            <a:spAutoFit/>
          </a:bodyPr>
          <a:lstStyle/>
          <a:p>
            <a:r>
              <a:rPr lang="en-US" b="1" dirty="0">
                <a:solidFill>
                  <a:srgbClr val="00B050"/>
                </a:solidFill>
                <a:latin typeface="Whitney Semibold" pitchFamily="2" charset="0"/>
              </a:rPr>
              <a:t>Fastest</a:t>
            </a:r>
          </a:p>
        </p:txBody>
      </p:sp>
      <p:sp>
        <p:nvSpPr>
          <p:cNvPr id="22" name="Rounded Rectangle 21">
            <a:extLst>
              <a:ext uri="{FF2B5EF4-FFF2-40B4-BE49-F238E27FC236}">
                <a16:creationId xmlns:a16="http://schemas.microsoft.com/office/drawing/2014/main" id="{4E7FA1D2-FF66-6D41-91EB-A6237B03407A}"/>
              </a:ext>
            </a:extLst>
          </p:cNvPr>
          <p:cNvSpPr/>
          <p:nvPr/>
        </p:nvSpPr>
        <p:spPr>
          <a:xfrm>
            <a:off x="8656909" y="3004859"/>
            <a:ext cx="775764" cy="1219428"/>
          </a:xfrm>
          <a:prstGeom prst="roundRect">
            <a:avLst/>
          </a:prstGeom>
          <a:solidFill>
            <a:schemeClr val="accent6">
              <a:lumMod val="20000"/>
              <a:lumOff val="80000"/>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Box 17">
            <a:extLst>
              <a:ext uri="{FF2B5EF4-FFF2-40B4-BE49-F238E27FC236}">
                <a16:creationId xmlns:a16="http://schemas.microsoft.com/office/drawing/2014/main" id="{DEC689EA-1AAC-5548-BDFB-B100FD4DD884}"/>
              </a:ext>
            </a:extLst>
          </p:cNvPr>
          <p:cNvSpPr txBox="1"/>
          <p:nvPr/>
        </p:nvSpPr>
        <p:spPr>
          <a:xfrm>
            <a:off x="8658123" y="3655366"/>
            <a:ext cx="781176" cy="646331"/>
          </a:xfrm>
          <a:prstGeom prst="rect">
            <a:avLst/>
          </a:prstGeom>
          <a:noFill/>
        </p:spPr>
        <p:txBody>
          <a:bodyPr wrap="none" rtlCol="0">
            <a:spAutoFit/>
          </a:bodyPr>
          <a:lstStyle/>
          <a:p>
            <a:r>
              <a:rPr lang="en-US" b="1" dirty="0">
                <a:solidFill>
                  <a:srgbClr val="00B050"/>
                </a:solidFill>
                <a:latin typeface="Whitney Semibold" pitchFamily="2" charset="0"/>
              </a:rPr>
              <a:t>Least</a:t>
            </a:r>
          </a:p>
          <a:p>
            <a:r>
              <a:rPr lang="en-US" b="1" dirty="0">
                <a:solidFill>
                  <a:srgbClr val="00B050"/>
                </a:solidFill>
                <a:latin typeface="Whitney Semibold" pitchFamily="2" charset="0"/>
              </a:rPr>
              <a:t>Errors</a:t>
            </a:r>
          </a:p>
        </p:txBody>
      </p:sp>
      <p:sp>
        <p:nvSpPr>
          <p:cNvPr id="23" name="Rounded Rectangle 22">
            <a:extLst>
              <a:ext uri="{FF2B5EF4-FFF2-40B4-BE49-F238E27FC236}">
                <a16:creationId xmlns:a16="http://schemas.microsoft.com/office/drawing/2014/main" id="{0BF803C5-33E1-6D40-B12E-6A9535528902}"/>
              </a:ext>
            </a:extLst>
          </p:cNvPr>
          <p:cNvSpPr/>
          <p:nvPr/>
        </p:nvSpPr>
        <p:spPr>
          <a:xfrm>
            <a:off x="9400006" y="1756794"/>
            <a:ext cx="775764" cy="1219428"/>
          </a:xfrm>
          <a:prstGeom prst="roundRect">
            <a:avLst/>
          </a:prstGeom>
          <a:solidFill>
            <a:schemeClr val="accent6">
              <a:lumMod val="20000"/>
              <a:lumOff val="80000"/>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extBox 18">
            <a:extLst>
              <a:ext uri="{FF2B5EF4-FFF2-40B4-BE49-F238E27FC236}">
                <a16:creationId xmlns:a16="http://schemas.microsoft.com/office/drawing/2014/main" id="{C808CDB5-7380-4643-80C6-004FEB025527}"/>
              </a:ext>
            </a:extLst>
          </p:cNvPr>
          <p:cNvSpPr txBox="1"/>
          <p:nvPr/>
        </p:nvSpPr>
        <p:spPr>
          <a:xfrm>
            <a:off x="9439299" y="2382878"/>
            <a:ext cx="697179" cy="646331"/>
          </a:xfrm>
          <a:prstGeom prst="rect">
            <a:avLst/>
          </a:prstGeom>
          <a:noFill/>
        </p:spPr>
        <p:txBody>
          <a:bodyPr wrap="none" rtlCol="0">
            <a:spAutoFit/>
          </a:bodyPr>
          <a:lstStyle/>
          <a:p>
            <a:r>
              <a:rPr lang="en-US" b="1" dirty="0">
                <a:solidFill>
                  <a:srgbClr val="00B050"/>
                </a:solidFill>
                <a:latin typeface="Whitney Semibold" pitchFamily="2" charset="0"/>
              </a:rPr>
              <a:t>Most</a:t>
            </a:r>
          </a:p>
          <a:p>
            <a:r>
              <a:rPr lang="en-US" b="1" dirty="0">
                <a:solidFill>
                  <a:srgbClr val="00B050"/>
                </a:solidFill>
                <a:latin typeface="Whitney Semibold" pitchFamily="2" charset="0"/>
              </a:rPr>
              <a:t>Liked</a:t>
            </a:r>
          </a:p>
        </p:txBody>
      </p:sp>
      <p:sp>
        <p:nvSpPr>
          <p:cNvPr id="24" name="Rounded Rectangle 23">
            <a:extLst>
              <a:ext uri="{FF2B5EF4-FFF2-40B4-BE49-F238E27FC236}">
                <a16:creationId xmlns:a16="http://schemas.microsoft.com/office/drawing/2014/main" id="{7EEAB5B5-F649-DA4B-AEA6-6F2E73688F91}"/>
              </a:ext>
            </a:extLst>
          </p:cNvPr>
          <p:cNvSpPr/>
          <p:nvPr/>
        </p:nvSpPr>
        <p:spPr>
          <a:xfrm>
            <a:off x="10187345" y="3004859"/>
            <a:ext cx="775764" cy="1219428"/>
          </a:xfrm>
          <a:prstGeom prst="round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TextBox 19">
            <a:extLst>
              <a:ext uri="{FF2B5EF4-FFF2-40B4-BE49-F238E27FC236}">
                <a16:creationId xmlns:a16="http://schemas.microsoft.com/office/drawing/2014/main" id="{D83DDE91-B750-1745-98BE-FECB8F28D752}"/>
              </a:ext>
            </a:extLst>
          </p:cNvPr>
          <p:cNvSpPr txBox="1"/>
          <p:nvPr/>
        </p:nvSpPr>
        <p:spPr>
          <a:xfrm>
            <a:off x="10228316" y="3655365"/>
            <a:ext cx="697179" cy="646331"/>
          </a:xfrm>
          <a:prstGeom prst="rect">
            <a:avLst/>
          </a:prstGeom>
          <a:noFill/>
        </p:spPr>
        <p:txBody>
          <a:bodyPr wrap="none" rtlCol="0">
            <a:spAutoFit/>
          </a:bodyPr>
          <a:lstStyle/>
          <a:p>
            <a:r>
              <a:rPr lang="en-US" b="1" dirty="0">
                <a:solidFill>
                  <a:srgbClr val="C00000"/>
                </a:solidFill>
                <a:latin typeface="Whitney Semibold" pitchFamily="2" charset="0"/>
              </a:rPr>
              <a:t>Dis-</a:t>
            </a:r>
          </a:p>
          <a:p>
            <a:r>
              <a:rPr lang="en-US" b="1" dirty="0">
                <a:solidFill>
                  <a:srgbClr val="C00000"/>
                </a:solidFill>
                <a:latin typeface="Whitney Semibold" pitchFamily="2" charset="0"/>
              </a:rPr>
              <a:t>Liked</a:t>
            </a:r>
          </a:p>
        </p:txBody>
      </p:sp>
    </p:spTree>
    <p:extLst>
      <p:ext uri="{BB962C8B-B14F-4D97-AF65-F5344CB8AC3E}">
        <p14:creationId xmlns:p14="http://schemas.microsoft.com/office/powerpoint/2010/main" val="27587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22" grpId="0" animBg="1"/>
      <p:bldP spid="18" grpId="0"/>
      <p:bldP spid="23" grpId="0" animBg="1"/>
      <p:bldP spid="19" grpId="0"/>
      <p:bldP spid="24"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F8AA2F-3BEE-4143-A527-283ED5928E81}"/>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6569313" y="0"/>
            <a:ext cx="4560683" cy="6858000"/>
          </a:xfrm>
          <a:prstGeom prst="rect">
            <a:avLst/>
          </a:prstGeom>
        </p:spPr>
      </p:pic>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Bell Labs Study</a:t>
            </a:r>
            <a:endParaRPr lang="en-US" sz="4000" dirty="0">
              <a:solidFill>
                <a:srgbClr val="4D7CB3"/>
              </a:solidFill>
              <a:latin typeface="Greycliff CF Demi Bold"/>
              <a:cs typeface="Greycliff CF Demi Bold"/>
            </a:endParaRPr>
          </a:p>
        </p:txBody>
      </p:sp>
      <p:sp>
        <p:nvSpPr>
          <p:cNvPr id="8" name="Content Placeholder 2">
            <a:extLst>
              <a:ext uri="{FF2B5EF4-FFF2-40B4-BE49-F238E27FC236}">
                <a16:creationId xmlns:a16="http://schemas.microsoft.com/office/drawing/2014/main" id="{29DB2AD3-4641-BE46-B44C-FBA1F291A94E}"/>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2400" dirty="0">
                <a:solidFill>
                  <a:srgbClr val="4D7CB3"/>
                </a:solidFill>
                <a:latin typeface="Whitney Medium"/>
                <a:cs typeface="Whitney Medium"/>
              </a:rPr>
              <a:t>Down Selection Process</a:t>
            </a:r>
          </a:p>
          <a:p>
            <a:pPr>
              <a:lnSpc>
                <a:spcPct val="120000"/>
              </a:lnSpc>
            </a:pPr>
            <a:r>
              <a:rPr lang="en-US" sz="2400" dirty="0">
                <a:solidFill>
                  <a:srgbClr val="333333"/>
                </a:solidFill>
                <a:latin typeface="Whitney-Book"/>
                <a:cs typeface="Whitney-Book"/>
              </a:rPr>
              <a:t>Went from 5 options to 2</a:t>
            </a:r>
            <a:endParaRPr lang="en-US" sz="2000" dirty="0">
              <a:solidFill>
                <a:srgbClr val="333333"/>
              </a:solidFill>
              <a:latin typeface="Whitney-Book"/>
              <a:cs typeface="Whitney-Book"/>
            </a:endParaRPr>
          </a:p>
        </p:txBody>
      </p:sp>
      <p:sp>
        <p:nvSpPr>
          <p:cNvPr id="10" name="Rounded Rectangle 9">
            <a:extLst>
              <a:ext uri="{FF2B5EF4-FFF2-40B4-BE49-F238E27FC236}">
                <a16:creationId xmlns:a16="http://schemas.microsoft.com/office/drawing/2014/main" id="{27DF016A-B000-7145-A812-DE32836759C2}"/>
              </a:ext>
            </a:extLst>
          </p:cNvPr>
          <p:cNvSpPr/>
          <p:nvPr/>
        </p:nvSpPr>
        <p:spPr>
          <a:xfrm>
            <a:off x="6569313" y="4271059"/>
            <a:ext cx="4658130" cy="2453832"/>
          </a:xfrm>
          <a:prstGeom prst="roundRect">
            <a:avLst/>
          </a:prstGeom>
          <a:solidFill>
            <a:srgbClr val="C00000">
              <a:alpha val="1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b="1" dirty="0">
                <a:solidFill>
                  <a:srgbClr val="C00000"/>
                </a:solidFill>
                <a:latin typeface="Greycliff CF" pitchFamily="2" charset="77"/>
              </a:rPr>
              <a:t>Too expensive </a:t>
            </a:r>
          </a:p>
          <a:p>
            <a:pPr algn="ctr">
              <a:lnSpc>
                <a:spcPct val="200000"/>
              </a:lnSpc>
            </a:pPr>
            <a:r>
              <a:rPr lang="en-US" b="1" dirty="0">
                <a:solidFill>
                  <a:srgbClr val="C00000"/>
                </a:solidFill>
                <a:latin typeface="Greycliff CF" pitchFamily="2" charset="77"/>
              </a:rPr>
              <a:t>to manufacture</a:t>
            </a:r>
          </a:p>
        </p:txBody>
      </p:sp>
      <p:sp>
        <p:nvSpPr>
          <p:cNvPr id="11" name="Rounded Rectangle 10">
            <a:extLst>
              <a:ext uri="{FF2B5EF4-FFF2-40B4-BE49-F238E27FC236}">
                <a16:creationId xmlns:a16="http://schemas.microsoft.com/office/drawing/2014/main" id="{8D581FFC-C017-DE45-90D0-E8DDCFB943F4}"/>
              </a:ext>
            </a:extLst>
          </p:cNvPr>
          <p:cNvSpPr/>
          <p:nvPr/>
        </p:nvSpPr>
        <p:spPr>
          <a:xfrm>
            <a:off x="6569313" y="2981709"/>
            <a:ext cx="4658130" cy="1226916"/>
          </a:xfrm>
          <a:prstGeom prst="roundRect">
            <a:avLst/>
          </a:prstGeom>
          <a:solidFill>
            <a:srgbClr val="C00000">
              <a:alpha val="1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300000"/>
              </a:lnSpc>
            </a:pPr>
            <a:r>
              <a:rPr lang="en-US" b="1" dirty="0">
                <a:solidFill>
                  <a:srgbClr val="C00000"/>
                </a:solidFill>
                <a:latin typeface="Greycliff CF" pitchFamily="2" charset="77"/>
              </a:rPr>
              <a:t>Disliked most</a:t>
            </a:r>
          </a:p>
        </p:txBody>
      </p:sp>
      <p:sp>
        <p:nvSpPr>
          <p:cNvPr id="12" name="Rounded Rectangle 11">
            <a:extLst>
              <a:ext uri="{FF2B5EF4-FFF2-40B4-BE49-F238E27FC236}">
                <a16:creationId xmlns:a16="http://schemas.microsoft.com/office/drawing/2014/main" id="{F3B7180B-5A66-684B-95E7-B5ED923C5D8F}"/>
              </a:ext>
            </a:extLst>
          </p:cNvPr>
          <p:cNvSpPr/>
          <p:nvPr/>
        </p:nvSpPr>
        <p:spPr>
          <a:xfrm>
            <a:off x="6520589" y="541379"/>
            <a:ext cx="4658130" cy="2401045"/>
          </a:xfrm>
          <a:prstGeom prst="roundRect">
            <a:avLst/>
          </a:prstGeom>
          <a:solidFill>
            <a:srgbClr val="00B050">
              <a:alpha val="1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300000"/>
              </a:lnSpc>
            </a:pPr>
            <a:r>
              <a:rPr lang="en-US" b="1" dirty="0">
                <a:solidFill>
                  <a:schemeClr val="tx1"/>
                </a:solidFill>
                <a:latin typeface="Greycliff CF" pitchFamily="2" charset="77"/>
              </a:rPr>
              <a:t>Best options</a:t>
            </a:r>
          </a:p>
        </p:txBody>
      </p:sp>
    </p:spTree>
    <p:extLst>
      <p:ext uri="{BB962C8B-B14F-4D97-AF65-F5344CB8AC3E}">
        <p14:creationId xmlns:p14="http://schemas.microsoft.com/office/powerpoint/2010/main" val="10481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5F8191-6A00-9E4A-9506-2D697009DB8B}"/>
              </a:ext>
            </a:extLst>
          </p:cNvPr>
          <p:cNvPicPr>
            <a:picLocks noChangeAspect="1"/>
          </p:cNvPicPr>
          <p:nvPr/>
        </p:nvPicPr>
        <p:blipFill>
          <a:blip r:embed="rId2"/>
          <a:stretch>
            <a:fillRect/>
          </a:stretch>
        </p:blipFill>
        <p:spPr>
          <a:xfrm>
            <a:off x="5552586" y="0"/>
            <a:ext cx="5991641" cy="6858000"/>
          </a:xfrm>
          <a:prstGeom prst="rect">
            <a:avLst/>
          </a:prstGeom>
        </p:spPr>
      </p:pic>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Bell Labs Study</a:t>
            </a:r>
            <a:endParaRPr lang="en-US" sz="4000" dirty="0">
              <a:solidFill>
                <a:srgbClr val="4D7CB3"/>
              </a:solidFill>
              <a:latin typeface="Greycliff CF Demi Bold"/>
              <a:cs typeface="Greycliff CF Demi Bold"/>
            </a:endParaRPr>
          </a:p>
        </p:txBody>
      </p:sp>
      <p:sp>
        <p:nvSpPr>
          <p:cNvPr id="8" name="Content Placeholder 2">
            <a:extLst>
              <a:ext uri="{FF2B5EF4-FFF2-40B4-BE49-F238E27FC236}">
                <a16:creationId xmlns:a16="http://schemas.microsoft.com/office/drawing/2014/main" id="{29DB2AD3-4641-BE46-B44C-FBA1F291A94E}"/>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2400" dirty="0">
                <a:solidFill>
                  <a:srgbClr val="4D7CB3"/>
                </a:solidFill>
                <a:latin typeface="Whitney Medium"/>
                <a:cs typeface="Whitney Medium"/>
              </a:rPr>
              <a:t>Down Selected to 2 Preferred Keypads </a:t>
            </a:r>
          </a:p>
          <a:p>
            <a:pPr>
              <a:lnSpc>
                <a:spcPct val="120000"/>
              </a:lnSpc>
            </a:pPr>
            <a:r>
              <a:rPr lang="en-US" sz="2400" dirty="0">
                <a:solidFill>
                  <a:srgbClr val="333333"/>
                </a:solidFill>
                <a:latin typeface="Whitney-Book"/>
                <a:cs typeface="Whitney-Book"/>
              </a:rPr>
              <a:t>3x3+1</a:t>
            </a:r>
          </a:p>
          <a:p>
            <a:pPr>
              <a:lnSpc>
                <a:spcPct val="120000"/>
              </a:lnSpc>
            </a:pPr>
            <a:r>
              <a:rPr lang="en-US" sz="2400" dirty="0">
                <a:solidFill>
                  <a:srgbClr val="333333"/>
                </a:solidFill>
                <a:latin typeface="Whitney-Book"/>
                <a:cs typeface="Whitney-Book"/>
              </a:rPr>
              <a:t>5-5-H: Two Horizontal Rows</a:t>
            </a:r>
          </a:p>
          <a:p>
            <a:pPr>
              <a:lnSpc>
                <a:spcPct val="120000"/>
              </a:lnSpc>
            </a:pPr>
            <a:r>
              <a:rPr lang="en-US" sz="2400" dirty="0">
                <a:solidFill>
                  <a:srgbClr val="333333"/>
                </a:solidFill>
                <a:latin typeface="Whitney-Book"/>
                <a:cs typeface="Whitney-Book"/>
              </a:rPr>
              <a:t>Looked at all factors; </a:t>
            </a:r>
          </a:p>
          <a:p>
            <a:pPr lvl="1">
              <a:lnSpc>
                <a:spcPct val="120000"/>
              </a:lnSpc>
            </a:pPr>
            <a:r>
              <a:rPr lang="en-US" sz="2000" dirty="0">
                <a:solidFill>
                  <a:srgbClr val="333333"/>
                </a:solidFill>
                <a:latin typeface="Whitney-Book"/>
                <a:cs typeface="Whitney-Book"/>
              </a:rPr>
              <a:t>User Input</a:t>
            </a:r>
          </a:p>
          <a:p>
            <a:pPr lvl="1">
              <a:lnSpc>
                <a:spcPct val="120000"/>
              </a:lnSpc>
            </a:pPr>
            <a:r>
              <a:rPr lang="en-US" sz="2000" dirty="0">
                <a:solidFill>
                  <a:srgbClr val="333333"/>
                </a:solidFill>
                <a:latin typeface="Whitney-Book"/>
                <a:cs typeface="Whitney-Book"/>
              </a:rPr>
              <a:t>Engineering Costs</a:t>
            </a:r>
          </a:p>
          <a:p>
            <a:pPr lvl="1">
              <a:lnSpc>
                <a:spcPct val="120000"/>
              </a:lnSpc>
            </a:pPr>
            <a:r>
              <a:rPr lang="en-US" sz="2000" dirty="0">
                <a:solidFill>
                  <a:srgbClr val="333333"/>
                </a:solidFill>
                <a:latin typeface="Whitney-Book"/>
                <a:cs typeface="Whitney-Book"/>
              </a:rPr>
              <a:t>Refactoring the button sizes </a:t>
            </a:r>
          </a:p>
          <a:p>
            <a:pPr>
              <a:lnSpc>
                <a:spcPct val="120000"/>
              </a:lnSpc>
            </a:pPr>
            <a:r>
              <a:rPr lang="en-US" sz="2400" dirty="0">
                <a:solidFill>
                  <a:srgbClr val="333333"/>
                </a:solidFill>
                <a:latin typeface="Whitney-Book"/>
                <a:cs typeface="Whitney-Book"/>
              </a:rPr>
              <a:t>And ultimately went the the 3x3+1</a:t>
            </a:r>
            <a:endParaRPr lang="en-US" sz="2000" dirty="0">
              <a:solidFill>
                <a:srgbClr val="333333"/>
              </a:solidFill>
              <a:latin typeface="Whitney-Book"/>
              <a:cs typeface="Whitney-Book"/>
            </a:endParaRPr>
          </a:p>
        </p:txBody>
      </p:sp>
      <p:sp>
        <p:nvSpPr>
          <p:cNvPr id="6" name="Rounded Rectangle 5">
            <a:extLst>
              <a:ext uri="{FF2B5EF4-FFF2-40B4-BE49-F238E27FC236}">
                <a16:creationId xmlns:a16="http://schemas.microsoft.com/office/drawing/2014/main" id="{A8F812A2-BB9A-6F4F-9A99-9AF68F9F4279}"/>
              </a:ext>
            </a:extLst>
          </p:cNvPr>
          <p:cNvSpPr/>
          <p:nvPr/>
        </p:nvSpPr>
        <p:spPr>
          <a:xfrm>
            <a:off x="7037408" y="2013995"/>
            <a:ext cx="4506819" cy="1030147"/>
          </a:xfrm>
          <a:prstGeom prst="roundRect">
            <a:avLst/>
          </a:prstGeom>
          <a:solidFill>
            <a:schemeClr val="accent6">
              <a:alpha val="3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FACA4A9-1E5E-784B-BB9F-12319A3BD1FC}"/>
              </a:ext>
            </a:extLst>
          </p:cNvPr>
          <p:cNvSpPr/>
          <p:nvPr/>
        </p:nvSpPr>
        <p:spPr>
          <a:xfrm>
            <a:off x="5926238" y="1134319"/>
            <a:ext cx="1053296" cy="1736203"/>
          </a:xfrm>
          <a:prstGeom prst="round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6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5E005-12E8-0042-B93A-7939E9E3A42C}"/>
              </a:ext>
            </a:extLst>
          </p:cNvPr>
          <p:cNvPicPr>
            <a:picLocks noChangeAspect="1"/>
          </p:cNvPicPr>
          <p:nvPr/>
        </p:nvPicPr>
        <p:blipFill>
          <a:blip r:embed="rId2"/>
          <a:stretch>
            <a:fillRect/>
          </a:stretch>
        </p:blipFill>
        <p:spPr>
          <a:xfrm>
            <a:off x="0" y="-799653"/>
            <a:ext cx="12192000" cy="9022080"/>
          </a:xfrm>
          <a:prstGeom prst="rect">
            <a:avLst/>
          </a:prstGeom>
        </p:spPr>
      </p:pic>
      <p:pic>
        <p:nvPicPr>
          <p:cNvPr id="5" name="Picture 4">
            <a:extLst>
              <a:ext uri="{FF2B5EF4-FFF2-40B4-BE49-F238E27FC236}">
                <a16:creationId xmlns:a16="http://schemas.microsoft.com/office/drawing/2014/main" id="{17822053-D080-4F41-9F46-AE72F7A15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6" name="Title 1">
            <a:extLst>
              <a:ext uri="{FF2B5EF4-FFF2-40B4-BE49-F238E27FC236}">
                <a16:creationId xmlns:a16="http://schemas.microsoft.com/office/drawing/2014/main" id="{DBBD80CF-7FF8-3443-93DC-D99BE103636E}"/>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chemeClr val="bg1"/>
                </a:solidFill>
                <a:latin typeface="Greycliff CF Demi Bold"/>
                <a:cs typeface="Greycliff CF Demi Bold"/>
              </a:rPr>
              <a:t>Favorite</a:t>
            </a:r>
          </a:p>
        </p:txBody>
      </p:sp>
    </p:spTree>
    <p:extLst>
      <p:ext uri="{BB962C8B-B14F-4D97-AF65-F5344CB8AC3E}">
        <p14:creationId xmlns:p14="http://schemas.microsoft.com/office/powerpoint/2010/main" val="1135871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38E73-DB1D-604E-BCC7-5F3BC917CB93}"/>
              </a:ext>
            </a:extLst>
          </p:cNvPr>
          <p:cNvPicPr>
            <a:picLocks noChangeAspect="1"/>
          </p:cNvPicPr>
          <p:nvPr/>
        </p:nvPicPr>
        <p:blipFill>
          <a:blip r:embed="rId2"/>
          <a:stretch>
            <a:fillRect/>
          </a:stretch>
        </p:blipFill>
        <p:spPr>
          <a:xfrm>
            <a:off x="2038350" y="647219"/>
            <a:ext cx="8115300" cy="6096000"/>
          </a:xfrm>
          <a:prstGeom prst="rect">
            <a:avLst/>
          </a:prstGeom>
        </p:spPr>
      </p:pic>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Fastest</a:t>
            </a:r>
            <a:endParaRPr lang="en-US" sz="4000" dirty="0">
              <a:solidFill>
                <a:srgbClr val="4D7CB3"/>
              </a:solidFill>
              <a:latin typeface="Greycliff CF Demi Bold"/>
              <a:cs typeface="Greycliff CF Demi Bold"/>
            </a:endParaRPr>
          </a:p>
        </p:txBody>
      </p:sp>
    </p:spTree>
    <p:extLst>
      <p:ext uri="{BB962C8B-B14F-4D97-AF65-F5344CB8AC3E}">
        <p14:creationId xmlns:p14="http://schemas.microsoft.com/office/powerpoint/2010/main" val="3251506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71FD2-BD6E-E74A-8B3A-BF707AC2B353}"/>
              </a:ext>
            </a:extLst>
          </p:cNvPr>
          <p:cNvPicPr>
            <a:picLocks noChangeAspect="1"/>
          </p:cNvPicPr>
          <p:nvPr/>
        </p:nvPicPr>
        <p:blipFill>
          <a:blip r:embed="rId2"/>
          <a:stretch>
            <a:fillRect/>
          </a:stretch>
        </p:blipFill>
        <p:spPr>
          <a:xfrm>
            <a:off x="0" y="-1976717"/>
            <a:ext cx="12252960" cy="10850880"/>
          </a:xfrm>
          <a:prstGeom prst="rect">
            <a:avLst/>
          </a:prstGeom>
        </p:spPr>
      </p:pic>
      <p:pic>
        <p:nvPicPr>
          <p:cNvPr id="5" name="Picture 4">
            <a:extLst>
              <a:ext uri="{FF2B5EF4-FFF2-40B4-BE49-F238E27FC236}">
                <a16:creationId xmlns:a16="http://schemas.microsoft.com/office/drawing/2014/main" id="{6A8B2056-A12C-1F4C-9226-5059BA6D6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7" name="Title 1">
            <a:extLst>
              <a:ext uri="{FF2B5EF4-FFF2-40B4-BE49-F238E27FC236}">
                <a16:creationId xmlns:a16="http://schemas.microsoft.com/office/drawing/2014/main" id="{2107ED87-EA45-DF45-A649-FC3BDF75B7CC}"/>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chemeClr val="bg1"/>
                </a:solidFill>
                <a:latin typeface="Greycliff CF Demi Bold"/>
                <a:cs typeface="Greycliff CF Demi Bold"/>
              </a:rPr>
              <a:t>Final Decision</a:t>
            </a:r>
          </a:p>
        </p:txBody>
      </p:sp>
    </p:spTree>
    <p:extLst>
      <p:ext uri="{BB962C8B-B14F-4D97-AF65-F5344CB8AC3E}">
        <p14:creationId xmlns:p14="http://schemas.microsoft.com/office/powerpoint/2010/main" val="338616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1C0F0-8A01-DE4B-A2F3-235827FEAD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4" name="Picture 3">
            <a:extLst>
              <a:ext uri="{FF2B5EF4-FFF2-40B4-BE49-F238E27FC236}">
                <a16:creationId xmlns:a16="http://schemas.microsoft.com/office/drawing/2014/main" id="{A4667C93-C803-474C-B85E-D354422ED12C}"/>
              </a:ext>
            </a:extLst>
          </p:cNvPr>
          <p:cNvPicPr>
            <a:picLocks noChangeAspect="1"/>
          </p:cNvPicPr>
          <p:nvPr/>
        </p:nvPicPr>
        <p:blipFill>
          <a:blip r:embed="rId4"/>
          <a:stretch>
            <a:fillRect/>
          </a:stretch>
        </p:blipFill>
        <p:spPr>
          <a:xfrm>
            <a:off x="4431387" y="-381964"/>
            <a:ext cx="3167180" cy="6858000"/>
          </a:xfrm>
          <a:prstGeom prst="rect">
            <a:avLst/>
          </a:prstGeom>
        </p:spPr>
      </p:pic>
      <p:sp>
        <p:nvSpPr>
          <p:cNvPr id="5" name="Title 1">
            <a:extLst>
              <a:ext uri="{FF2B5EF4-FFF2-40B4-BE49-F238E27FC236}">
                <a16:creationId xmlns:a16="http://schemas.microsoft.com/office/drawing/2014/main" id="{E2FB7314-8621-9547-BCD5-C3C34B6E5613}"/>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Today’s Touch Keypad is </a:t>
            </a:r>
            <a:r>
              <a:rPr lang="en-US" sz="4000" dirty="0">
                <a:solidFill>
                  <a:srgbClr val="4D7CB3"/>
                </a:solidFill>
                <a:latin typeface="Greycliff CF Demi Bold"/>
                <a:cs typeface="Greycliff CF Demi Bold"/>
              </a:rPr>
              <a:t>the Same as in 1960</a:t>
            </a:r>
          </a:p>
        </p:txBody>
      </p:sp>
    </p:spTree>
    <p:extLst>
      <p:ext uri="{BB962C8B-B14F-4D97-AF65-F5344CB8AC3E}">
        <p14:creationId xmlns:p14="http://schemas.microsoft.com/office/powerpoint/2010/main" val="423376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2D6D3-4461-1944-8003-B3F4EB2DF7A4}"/>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8C22A6C-097D-B84B-A5D7-6AC344F0CA3E}"/>
              </a:ext>
            </a:extLst>
          </p:cNvPr>
          <p:cNvSpPr txBox="1"/>
          <p:nvPr/>
        </p:nvSpPr>
        <p:spPr>
          <a:xfrm>
            <a:off x="1435261" y="1354238"/>
            <a:ext cx="2406428" cy="369332"/>
          </a:xfrm>
          <a:prstGeom prst="rect">
            <a:avLst/>
          </a:prstGeom>
          <a:noFill/>
        </p:spPr>
        <p:txBody>
          <a:bodyPr wrap="none" rtlCol="0">
            <a:spAutoFit/>
          </a:bodyPr>
          <a:lstStyle/>
          <a:p>
            <a:r>
              <a:rPr lang="en-US" b="1" dirty="0">
                <a:solidFill>
                  <a:srgbClr val="2961A7"/>
                </a:solidFill>
                <a:latin typeface="Greycliff CF" pitchFamily="2" charset="77"/>
              </a:rPr>
              <a:t>Business Constraints</a:t>
            </a:r>
          </a:p>
        </p:txBody>
      </p:sp>
      <p:sp>
        <p:nvSpPr>
          <p:cNvPr id="3" name="Rectangle 2">
            <a:extLst>
              <a:ext uri="{FF2B5EF4-FFF2-40B4-BE49-F238E27FC236}">
                <a16:creationId xmlns:a16="http://schemas.microsoft.com/office/drawing/2014/main" id="{EB87D083-B26A-DD48-A150-A6985BE3D311}"/>
              </a:ext>
            </a:extLst>
          </p:cNvPr>
          <p:cNvSpPr/>
          <p:nvPr/>
        </p:nvSpPr>
        <p:spPr>
          <a:xfrm>
            <a:off x="381965" y="370390"/>
            <a:ext cx="6331351" cy="78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1972DD7-4CE6-7645-902A-86E6652A817A}"/>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It’s a </a:t>
            </a:r>
            <a:r>
              <a:rPr lang="en-US" sz="4000" dirty="0">
                <a:solidFill>
                  <a:srgbClr val="C00000"/>
                </a:solidFill>
                <a:latin typeface="Greycliff CF Demi Bold"/>
                <a:cs typeface="Greycliff CF Demi Bold"/>
              </a:rPr>
              <a:t>Balancing Act</a:t>
            </a:r>
          </a:p>
        </p:txBody>
      </p:sp>
    </p:spTree>
    <p:extLst>
      <p:ext uri="{BB962C8B-B14F-4D97-AF65-F5344CB8AC3E}">
        <p14:creationId xmlns:p14="http://schemas.microsoft.com/office/powerpoint/2010/main" val="216253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99738-3F9F-0C41-B22A-1E66BD942788}"/>
              </a:ext>
            </a:extLst>
          </p:cNvPr>
          <p:cNvPicPr>
            <a:picLocks noChangeAspect="1"/>
          </p:cNvPicPr>
          <p:nvPr/>
        </p:nvPicPr>
        <p:blipFill>
          <a:blip r:embed="rId2"/>
          <a:stretch>
            <a:fillRect/>
          </a:stretch>
        </p:blipFill>
        <p:spPr>
          <a:xfrm>
            <a:off x="0" y="-3313"/>
            <a:ext cx="12186116" cy="6861313"/>
          </a:xfrm>
          <a:prstGeom prst="rect">
            <a:avLst/>
          </a:prstGeom>
        </p:spPr>
      </p:pic>
      <p:sp>
        <p:nvSpPr>
          <p:cNvPr id="5" name="Content Placeholder 2">
            <a:extLst>
              <a:ext uri="{FF2B5EF4-FFF2-40B4-BE49-F238E27FC236}">
                <a16:creationId xmlns:a16="http://schemas.microsoft.com/office/drawing/2014/main" id="{1041F519-AA31-AC4C-B72B-EDF781F3D428}"/>
              </a:ext>
            </a:extLst>
          </p:cNvPr>
          <p:cNvSpPr txBox="1">
            <a:spLocks/>
          </p:cNvSpPr>
          <p:nvPr/>
        </p:nvSpPr>
        <p:spPr>
          <a:xfrm>
            <a:off x="498627" y="639865"/>
            <a:ext cx="5890598"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Font typeface="Arial"/>
              <a:buNone/>
            </a:pPr>
            <a:r>
              <a:rPr lang="en-US" sz="3600" i="1" dirty="0">
                <a:solidFill>
                  <a:schemeClr val="bg1"/>
                </a:solidFill>
                <a:latin typeface="Greycliff CF Light Oblique" pitchFamily="2" charset="77"/>
                <a:cs typeface="Whitney Medium"/>
              </a:rPr>
              <a:t>If I had asked people what they wanted, they would have said ‘faster horses.’</a:t>
            </a:r>
          </a:p>
          <a:p>
            <a:pPr marL="0" indent="0">
              <a:lnSpc>
                <a:spcPct val="150000"/>
              </a:lnSpc>
              <a:buNone/>
            </a:pPr>
            <a:r>
              <a:rPr lang="en-US" sz="3600" dirty="0">
                <a:solidFill>
                  <a:schemeClr val="bg1"/>
                </a:solidFill>
                <a:latin typeface="Whitney-Book"/>
                <a:cs typeface="Whitney-Book"/>
              </a:rPr>
              <a:t>- Henry Ford</a:t>
            </a:r>
          </a:p>
        </p:txBody>
      </p:sp>
      <p:pic>
        <p:nvPicPr>
          <p:cNvPr id="8" name="Picture 7">
            <a:extLst>
              <a:ext uri="{FF2B5EF4-FFF2-40B4-BE49-F238E27FC236}">
                <a16:creationId xmlns:a16="http://schemas.microsoft.com/office/drawing/2014/main" id="{1528CDEE-83F1-BA47-8DB3-0C3630DA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2414508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3 Take-Aways / </a:t>
            </a:r>
            <a:r>
              <a:rPr lang="en-US" sz="4000" dirty="0">
                <a:solidFill>
                  <a:srgbClr val="4D7CB3"/>
                </a:solidFill>
                <a:latin typeface="Greycliff CF Demi Bold"/>
                <a:cs typeface="Greycliff CF Demi Bold"/>
              </a:rPr>
              <a:t>Useful</a:t>
            </a:r>
          </a:p>
        </p:txBody>
      </p:sp>
      <p:sp>
        <p:nvSpPr>
          <p:cNvPr id="8" name="Content Placeholder 2">
            <a:extLst>
              <a:ext uri="{FF2B5EF4-FFF2-40B4-BE49-F238E27FC236}">
                <a16:creationId xmlns:a16="http://schemas.microsoft.com/office/drawing/2014/main" id="{29DB2AD3-4641-BE46-B44C-FBA1F291A94E}"/>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mj-lt"/>
              <a:buAutoNum type="arabicPeriod"/>
            </a:pPr>
            <a:r>
              <a:rPr lang="en-US" sz="2400" dirty="0">
                <a:solidFill>
                  <a:srgbClr val="333333"/>
                </a:solidFill>
                <a:latin typeface="Whitney-Book"/>
                <a:cs typeface="Whitney-Book"/>
              </a:rPr>
              <a:t>Know how to listen to users, but be cautious of user bias. </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solidFill>
                  <a:srgbClr val="333333"/>
                </a:solidFill>
                <a:latin typeface="Whitney-Book"/>
                <a:cs typeface="Whitney-Book"/>
              </a:rPr>
              <a:t>Engineering has to build it, so they should have a strong voice in the product development process.</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solidFill>
                  <a:srgbClr val="333333"/>
                </a:solidFill>
                <a:latin typeface="Whitney-Book"/>
                <a:cs typeface="Whitney-Book"/>
              </a:rPr>
              <a:t>It takes time and patience to coordinate the delicate balance between engineering, users, and the business. But done correctly, the solution should have longevity. </a:t>
            </a:r>
            <a:endParaRPr lang="en-US" sz="2000" dirty="0">
              <a:solidFill>
                <a:srgbClr val="333333"/>
              </a:solidFill>
              <a:latin typeface="Whitney-Book"/>
              <a:cs typeface="Whitney-Book"/>
            </a:endParaRPr>
          </a:p>
        </p:txBody>
      </p:sp>
    </p:spTree>
    <p:extLst>
      <p:ext uri="{BB962C8B-B14F-4D97-AF65-F5344CB8AC3E}">
        <p14:creationId xmlns:p14="http://schemas.microsoft.com/office/powerpoint/2010/main" val="239126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FC810-34C6-564B-9C10-318CF24E762E}"/>
              </a:ext>
            </a:extLst>
          </p:cNvPr>
          <p:cNvPicPr>
            <a:picLocks noChangeAspect="1"/>
          </p:cNvPicPr>
          <p:nvPr/>
        </p:nvPicPr>
        <p:blipFill>
          <a:blip r:embed="rId2">
            <a:alphaModFix/>
          </a:blip>
          <a:stretch>
            <a:fillRect/>
          </a:stretch>
        </p:blipFill>
        <p:spPr>
          <a:xfrm>
            <a:off x="-2721155" y="-3303874"/>
            <a:ext cx="17106900" cy="10871200"/>
          </a:xfrm>
          <a:prstGeom prst="rect">
            <a:avLst/>
          </a:prstGeom>
        </p:spPr>
      </p:pic>
      <p:pic>
        <p:nvPicPr>
          <p:cNvPr id="5" name="Picture 4">
            <a:extLst>
              <a:ext uri="{FF2B5EF4-FFF2-40B4-BE49-F238E27FC236}">
                <a16:creationId xmlns:a16="http://schemas.microsoft.com/office/drawing/2014/main" id="{528AFD29-D21B-1442-A096-5590B9CE6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4244248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2"/>
        </a:solidFill>
        <a:effectLst/>
      </p:bgPr>
    </p:bg>
    <p:spTree>
      <p:nvGrpSpPr>
        <p:cNvPr id="1" name=""/>
        <p:cNvGrpSpPr/>
        <p:nvPr/>
      </p:nvGrpSpPr>
      <p:grpSpPr>
        <a:xfrm>
          <a:off x="0" y="0"/>
          <a:ext cx="0" cy="0"/>
          <a:chOff x="0" y="0"/>
          <a:chExt cx="0" cy="0"/>
        </a:xfrm>
      </p:grpSpPr>
      <p:sp>
        <p:nvSpPr>
          <p:cNvPr id="2" name="TextBox 1"/>
          <p:cNvSpPr txBox="1"/>
          <p:nvPr/>
        </p:nvSpPr>
        <p:spPr>
          <a:xfrm>
            <a:off x="4508635" y="2506789"/>
            <a:ext cx="2547489" cy="1015661"/>
          </a:xfrm>
          <a:prstGeom prst="rect">
            <a:avLst/>
          </a:prstGeom>
          <a:noFill/>
        </p:spPr>
        <p:txBody>
          <a:bodyPr wrap="none" lIns="91438" tIns="45719" rIns="91438" bIns="45719" rtlCol="0" anchor="ctr">
            <a:spAutoFit/>
          </a:bodyPr>
          <a:lstStyle/>
          <a:p>
            <a:pPr algn="ctr"/>
            <a:r>
              <a:rPr lang="en-US" sz="6000" dirty="0">
                <a:solidFill>
                  <a:srgbClr val="FFFFFF"/>
                </a:solidFill>
                <a:latin typeface="Greycliff CF" pitchFamily="2" charset="77"/>
              </a:rPr>
              <a:t>Usable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390411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24028E-D5C4-3E42-BC0D-F1358A2E1BC4}"/>
              </a:ext>
            </a:extLst>
          </p:cNvPr>
          <p:cNvPicPr>
            <a:picLocks noChangeAspect="1"/>
          </p:cNvPicPr>
          <p:nvPr/>
        </p:nvPicPr>
        <p:blipFill>
          <a:blip r:embed="rId3"/>
          <a:stretch>
            <a:fillRect/>
          </a:stretch>
        </p:blipFill>
        <p:spPr>
          <a:xfrm>
            <a:off x="-127202" y="-1042676"/>
            <a:ext cx="12319202" cy="7900676"/>
          </a:xfrm>
          <a:prstGeom prst="rect">
            <a:avLst/>
          </a:prstGeom>
        </p:spPr>
      </p:pic>
      <p:pic>
        <p:nvPicPr>
          <p:cNvPr id="8" name="Picture 7">
            <a:extLst>
              <a:ext uri="{FF2B5EF4-FFF2-40B4-BE49-F238E27FC236}">
                <a16:creationId xmlns:a16="http://schemas.microsoft.com/office/drawing/2014/main" id="{91A228E1-EE65-CE4B-AAEA-1F3A5082B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1701541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62D3E-01FA-A046-8E38-1365B4BADEAA}"/>
              </a:ext>
            </a:extLst>
          </p:cNvPr>
          <p:cNvPicPr>
            <a:picLocks noChangeAspect="1"/>
          </p:cNvPicPr>
          <p:nvPr/>
        </p:nvPicPr>
        <p:blipFill>
          <a:blip r:embed="rId2"/>
          <a:stretch>
            <a:fillRect/>
          </a:stretch>
        </p:blipFill>
        <p:spPr>
          <a:xfrm>
            <a:off x="0" y="0"/>
            <a:ext cx="5143500" cy="6858000"/>
          </a:xfrm>
          <a:prstGeom prst="rect">
            <a:avLst/>
          </a:prstGeom>
        </p:spPr>
      </p:pic>
      <p:pic>
        <p:nvPicPr>
          <p:cNvPr id="7" name="Picture 6">
            <a:extLst>
              <a:ext uri="{FF2B5EF4-FFF2-40B4-BE49-F238E27FC236}">
                <a16:creationId xmlns:a16="http://schemas.microsoft.com/office/drawing/2014/main" id="{435ABAE0-2099-B443-A0AD-A44B5FE123F8}"/>
              </a:ext>
            </a:extLst>
          </p:cNvPr>
          <p:cNvPicPr>
            <a:picLocks noChangeAspect="1"/>
          </p:cNvPicPr>
          <p:nvPr/>
        </p:nvPicPr>
        <p:blipFill>
          <a:blip r:embed="rId3"/>
          <a:stretch>
            <a:fillRect/>
          </a:stretch>
        </p:blipFill>
        <p:spPr>
          <a:xfrm>
            <a:off x="5166650" y="-1830085"/>
            <a:ext cx="7048500" cy="9398000"/>
          </a:xfrm>
          <a:prstGeom prst="rect">
            <a:avLst/>
          </a:prstGeom>
        </p:spPr>
      </p:pic>
      <p:pic>
        <p:nvPicPr>
          <p:cNvPr id="8" name="Picture 7">
            <a:extLst>
              <a:ext uri="{FF2B5EF4-FFF2-40B4-BE49-F238E27FC236}">
                <a16:creationId xmlns:a16="http://schemas.microsoft.com/office/drawing/2014/main" id="{E4CE6990-C683-0A4D-BFB9-CDB0B497D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1170039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5" name="TextBox 4">
            <a:extLst>
              <a:ext uri="{FF2B5EF4-FFF2-40B4-BE49-F238E27FC236}">
                <a16:creationId xmlns:a16="http://schemas.microsoft.com/office/drawing/2014/main" id="{4C373593-0BEC-D84D-832A-448CD6DBEA38}"/>
              </a:ext>
            </a:extLst>
          </p:cNvPr>
          <p:cNvSpPr txBox="1"/>
          <p:nvPr/>
        </p:nvSpPr>
        <p:spPr>
          <a:xfrm>
            <a:off x="2002421" y="1981201"/>
            <a:ext cx="8518967" cy="2488374"/>
          </a:xfrm>
          <a:prstGeom prst="rect">
            <a:avLst/>
          </a:prstGeom>
          <a:noFill/>
        </p:spPr>
        <p:txBody>
          <a:bodyPr wrap="square" rtlCol="0">
            <a:spAutoFit/>
          </a:bodyPr>
          <a:lstStyle/>
          <a:p>
            <a:pPr algn="ctr">
              <a:lnSpc>
                <a:spcPct val="150000"/>
              </a:lnSpc>
            </a:pPr>
            <a:r>
              <a:rPr lang="en-US" sz="3600" i="1" dirty="0">
                <a:solidFill>
                  <a:schemeClr val="bg1"/>
                </a:solidFill>
                <a:latin typeface="Whitney Medium" pitchFamily="2" charset="0"/>
              </a:rPr>
              <a:t>It’s worth noting that usability failures are often </a:t>
            </a:r>
            <a:r>
              <a:rPr lang="en-US" sz="3600" i="1" u="sng" dirty="0">
                <a:solidFill>
                  <a:schemeClr val="bg1"/>
                </a:solidFill>
                <a:latin typeface="Whitney Medium" pitchFamily="2" charset="0"/>
              </a:rPr>
              <a:t>less</a:t>
            </a:r>
            <a:r>
              <a:rPr lang="en-US" sz="3600" i="1" dirty="0">
                <a:solidFill>
                  <a:schemeClr val="bg1"/>
                </a:solidFill>
                <a:latin typeface="Whitney Medium" pitchFamily="2" charset="0"/>
              </a:rPr>
              <a:t> catastrophic to a product than a failure to provide something useful. </a:t>
            </a:r>
          </a:p>
        </p:txBody>
      </p:sp>
    </p:spTree>
    <p:extLst>
      <p:ext uri="{BB962C8B-B14F-4D97-AF65-F5344CB8AC3E}">
        <p14:creationId xmlns:p14="http://schemas.microsoft.com/office/powerpoint/2010/main" val="97102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6" name="Picture 5" descr="New_Referral_See_SSN_etc.PNG">
            <a:extLst>
              <a:ext uri="{FF2B5EF4-FFF2-40B4-BE49-F238E27FC236}">
                <a16:creationId xmlns:a16="http://schemas.microsoft.com/office/drawing/2014/main" id="{2C7E1445-4DC9-4C40-97BA-39E5C2F8C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963" y="178578"/>
            <a:ext cx="9334500" cy="6581775"/>
          </a:xfrm>
          <a:prstGeom prst="rect">
            <a:avLst/>
          </a:prstGeom>
        </p:spPr>
      </p:pic>
      <p:pic>
        <p:nvPicPr>
          <p:cNvPr id="7" name="Picture 6">
            <a:extLst>
              <a:ext uri="{FF2B5EF4-FFF2-40B4-BE49-F238E27FC236}">
                <a16:creationId xmlns:a16="http://schemas.microsoft.com/office/drawing/2014/main" id="{C30B1078-8848-F447-A59C-1015828F1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367801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Referral - One Page Copy.png">
            <a:extLst>
              <a:ext uri="{FF2B5EF4-FFF2-40B4-BE49-F238E27FC236}">
                <a16:creationId xmlns:a16="http://schemas.microsoft.com/office/drawing/2014/main" id="{0A64A8D0-4F29-D740-BB87-3DB9D1AD7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 y="0"/>
            <a:ext cx="12178786" cy="19190045"/>
          </a:xfrm>
          <a:prstGeom prst="rect">
            <a:avLst/>
          </a:prstGeom>
        </p:spPr>
      </p:pic>
      <p:pic>
        <p:nvPicPr>
          <p:cNvPr id="2" name="Picture 1">
            <a:extLst>
              <a:ext uri="{FF2B5EF4-FFF2-40B4-BE49-F238E27FC236}">
                <a16:creationId xmlns:a16="http://schemas.microsoft.com/office/drawing/2014/main" id="{44C1C0F0-8A01-DE4B-A2F3-235827FEAD8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Tree>
    <p:extLst>
      <p:ext uri="{BB962C8B-B14F-4D97-AF65-F5344CB8AC3E}">
        <p14:creationId xmlns:p14="http://schemas.microsoft.com/office/powerpoint/2010/main" val="2722685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1" y="-196847"/>
            <a:ext cx="12830725" cy="726775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4" name="Title 1">
            <a:extLst>
              <a:ext uri="{FF2B5EF4-FFF2-40B4-BE49-F238E27FC236}">
                <a16:creationId xmlns:a16="http://schemas.microsoft.com/office/drawing/2014/main" id="{D8F4B31A-2A9E-2C49-ACAD-8AC0A6A45CFF}"/>
              </a:ext>
            </a:extLst>
          </p:cNvPr>
          <p:cNvSpPr txBox="1">
            <a:spLocks/>
          </p:cNvSpPr>
          <p:nvPr/>
        </p:nvSpPr>
        <p:spPr>
          <a:xfrm>
            <a:off x="4571104" y="1423159"/>
            <a:ext cx="3374016"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sz="2100" b="0" dirty="0">
                <a:solidFill>
                  <a:srgbClr val="C00000"/>
                </a:solidFill>
                <a:latin typeface="Greycliff CF Demi Bold"/>
                <a:cs typeface="Greycliff CF Demi Bold"/>
              </a:rPr>
              <a:t>Getting to Simple is Hard.</a:t>
            </a:r>
          </a:p>
        </p:txBody>
      </p:sp>
    </p:spTree>
    <p:extLst>
      <p:ext uri="{BB962C8B-B14F-4D97-AF65-F5344CB8AC3E}">
        <p14:creationId xmlns:p14="http://schemas.microsoft.com/office/powerpoint/2010/main" val="345154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5 Core </a:t>
            </a:r>
            <a:r>
              <a:rPr lang="en-US" sz="4000" dirty="0">
                <a:solidFill>
                  <a:srgbClr val="4D7CB3"/>
                </a:solidFill>
                <a:latin typeface="Greycliff CF Demi Bold"/>
                <a:cs typeface="Greycliff CF Demi Bold"/>
              </a:rPr>
              <a:t>Usability Tenants</a:t>
            </a:r>
          </a:p>
        </p:txBody>
      </p:sp>
      <p:sp>
        <p:nvSpPr>
          <p:cNvPr id="5" name="Content Placeholder 2">
            <a:extLst>
              <a:ext uri="{FF2B5EF4-FFF2-40B4-BE49-F238E27FC236}">
                <a16:creationId xmlns:a16="http://schemas.microsoft.com/office/drawing/2014/main" id="{0935F3BA-1E5D-0F43-926B-463E57D19708}"/>
              </a:ext>
            </a:extLst>
          </p:cNvPr>
          <p:cNvSpPr txBox="1">
            <a:spLocks/>
          </p:cNvSpPr>
          <p:nvPr/>
        </p:nvSpPr>
        <p:spPr>
          <a:xfrm>
            <a:off x="609600" y="1600201"/>
            <a:ext cx="11266866"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a:pPr>
            <a:r>
              <a:rPr lang="en-US" b="1" dirty="0"/>
              <a:t>Learnability</a:t>
            </a:r>
            <a:endParaRPr lang="en-US" dirty="0"/>
          </a:p>
          <a:p>
            <a:pPr marL="514350" indent="-514350">
              <a:buFont typeface="+mj-lt"/>
              <a:buAutoNum type="arabicPeriod"/>
            </a:pPr>
            <a:endParaRPr lang="en-US" dirty="0"/>
          </a:p>
          <a:p>
            <a:pPr marL="514350" indent="-514350">
              <a:buFont typeface="+mj-lt"/>
              <a:buAutoNum type="arabicPeriod"/>
            </a:pPr>
            <a:r>
              <a:rPr lang="en-US" b="1" dirty="0"/>
              <a:t>Efficiency</a:t>
            </a:r>
            <a:r>
              <a:rPr lang="en-US" dirty="0"/>
              <a:t> </a:t>
            </a:r>
          </a:p>
          <a:p>
            <a:pPr marL="514350" indent="-514350">
              <a:buFont typeface="+mj-lt"/>
              <a:buAutoNum type="arabicPeriod"/>
            </a:pPr>
            <a:endParaRPr lang="en-US" dirty="0"/>
          </a:p>
          <a:p>
            <a:pPr marL="514350" indent="-514350">
              <a:buFont typeface="+mj-lt"/>
              <a:buAutoNum type="arabicPeriod"/>
            </a:pPr>
            <a:r>
              <a:rPr lang="en-US" b="1" dirty="0"/>
              <a:t>Memorability</a:t>
            </a:r>
            <a:r>
              <a:rPr lang="en-US" dirty="0"/>
              <a:t> </a:t>
            </a:r>
          </a:p>
          <a:p>
            <a:pPr marL="514350" indent="-514350">
              <a:buFont typeface="+mj-lt"/>
              <a:buAutoNum type="arabicPeriod"/>
            </a:pPr>
            <a:endParaRPr lang="en-US" b="1" dirty="0"/>
          </a:p>
          <a:p>
            <a:pPr marL="514350" indent="-514350">
              <a:buFont typeface="+mj-lt"/>
              <a:buAutoNum type="arabicPeriod"/>
            </a:pPr>
            <a:r>
              <a:rPr lang="en-US" b="1" dirty="0"/>
              <a:t>Errors</a:t>
            </a:r>
          </a:p>
          <a:p>
            <a:pPr marL="514350" indent="-514350">
              <a:buFont typeface="+mj-lt"/>
              <a:buAutoNum type="arabicPeriod"/>
            </a:pPr>
            <a:endParaRPr lang="en-US" b="1" dirty="0"/>
          </a:p>
          <a:p>
            <a:pPr marL="514350" indent="-514350">
              <a:buFont typeface="+mj-lt"/>
              <a:buAutoNum type="arabicPeriod"/>
            </a:pPr>
            <a:r>
              <a:rPr lang="en-US" b="1" dirty="0"/>
              <a:t>Satisfaction</a:t>
            </a:r>
            <a:endParaRPr lang="en-US" dirty="0"/>
          </a:p>
          <a:p>
            <a:pPr marL="0" indent="0">
              <a:buNone/>
            </a:pPr>
            <a:endParaRPr lang="en-US" dirty="0"/>
          </a:p>
        </p:txBody>
      </p:sp>
    </p:spTree>
    <p:extLst>
      <p:ext uri="{BB962C8B-B14F-4D97-AF65-F5344CB8AC3E}">
        <p14:creationId xmlns:p14="http://schemas.microsoft.com/office/powerpoint/2010/main" val="211154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3 Take-Aways / </a:t>
            </a:r>
            <a:r>
              <a:rPr lang="en-US" sz="4000" dirty="0">
                <a:solidFill>
                  <a:srgbClr val="4D7CB3"/>
                </a:solidFill>
                <a:latin typeface="Greycliff CF Demi Bold"/>
                <a:cs typeface="Greycliff CF Demi Bold"/>
              </a:rPr>
              <a:t>Usable</a:t>
            </a:r>
          </a:p>
        </p:txBody>
      </p:sp>
      <p:sp>
        <p:nvSpPr>
          <p:cNvPr id="5" name="Content Placeholder 2">
            <a:extLst>
              <a:ext uri="{FF2B5EF4-FFF2-40B4-BE49-F238E27FC236}">
                <a16:creationId xmlns:a16="http://schemas.microsoft.com/office/drawing/2014/main" id="{0935F3BA-1E5D-0F43-926B-463E57D19708}"/>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mj-lt"/>
              <a:buAutoNum type="arabicPeriod"/>
            </a:pPr>
            <a:r>
              <a:rPr lang="en-US" sz="2400" dirty="0">
                <a:solidFill>
                  <a:srgbClr val="333333"/>
                </a:solidFill>
                <a:latin typeface="Whitney-Book"/>
                <a:cs typeface="Whitney-Book"/>
              </a:rPr>
              <a:t>From a user’s perspective, the product should be designed so that the features and the intended use are obvious.</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t>Usability failures are often less catastrophic to a product than a failure to provide something useful. </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solidFill>
                  <a:srgbClr val="333333"/>
                </a:solidFill>
                <a:latin typeface="Whitney-Book"/>
                <a:cs typeface="Whitney-Book"/>
              </a:rPr>
              <a:t>5 core usability tenants can help determine the usability of a product, and where improvements should be made.</a:t>
            </a:r>
            <a:endParaRPr lang="en-US" sz="2000" dirty="0">
              <a:solidFill>
                <a:srgbClr val="333333"/>
              </a:solidFill>
              <a:latin typeface="Whitney-Book"/>
              <a:cs typeface="Whitney-Book"/>
            </a:endParaRPr>
          </a:p>
        </p:txBody>
      </p:sp>
    </p:spTree>
    <p:extLst>
      <p:ext uri="{BB962C8B-B14F-4D97-AF65-F5344CB8AC3E}">
        <p14:creationId xmlns:p14="http://schemas.microsoft.com/office/powerpoint/2010/main" val="146626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00002"/>
        </a:solidFill>
        <a:effectLst/>
      </p:bgPr>
    </p:bg>
    <p:spTree>
      <p:nvGrpSpPr>
        <p:cNvPr id="1" name=""/>
        <p:cNvGrpSpPr/>
        <p:nvPr/>
      </p:nvGrpSpPr>
      <p:grpSpPr>
        <a:xfrm>
          <a:off x="0" y="0"/>
          <a:ext cx="0" cy="0"/>
          <a:chOff x="0" y="0"/>
          <a:chExt cx="0" cy="0"/>
        </a:xfrm>
      </p:grpSpPr>
      <p:sp>
        <p:nvSpPr>
          <p:cNvPr id="2" name="TextBox 1"/>
          <p:cNvSpPr txBox="1"/>
          <p:nvPr/>
        </p:nvSpPr>
        <p:spPr>
          <a:xfrm>
            <a:off x="4062202" y="2506789"/>
            <a:ext cx="3440361" cy="1015661"/>
          </a:xfrm>
          <a:prstGeom prst="rect">
            <a:avLst/>
          </a:prstGeom>
          <a:noFill/>
        </p:spPr>
        <p:txBody>
          <a:bodyPr wrap="none" lIns="91438" tIns="45719" rIns="91438" bIns="45719" rtlCol="0" anchor="ctr">
            <a:spAutoFit/>
          </a:bodyPr>
          <a:lstStyle/>
          <a:p>
            <a:pPr algn="ctr"/>
            <a:r>
              <a:rPr lang="en-US" sz="6000" dirty="0">
                <a:solidFill>
                  <a:srgbClr val="FFFFFF"/>
                </a:solidFill>
                <a:latin typeface="Greycliff CF" pitchFamily="2" charset="77"/>
              </a:rPr>
              <a:t>Desirable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141717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2D6D3-4461-1944-8003-B3F4EB2DF7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570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1C0F0-8A01-DE4B-A2F3-235827FEAD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7" name="Picture 6">
            <a:extLst>
              <a:ext uri="{FF2B5EF4-FFF2-40B4-BE49-F238E27FC236}">
                <a16:creationId xmlns:a16="http://schemas.microsoft.com/office/drawing/2014/main" id="{EA9B7C33-1593-8647-BA80-4FCDA6A0E0CD}"/>
              </a:ext>
            </a:extLst>
          </p:cNvPr>
          <p:cNvPicPr>
            <a:picLocks noChangeAspect="1"/>
          </p:cNvPicPr>
          <p:nvPr/>
        </p:nvPicPr>
        <p:blipFill>
          <a:blip r:embed="rId4"/>
          <a:stretch>
            <a:fillRect/>
          </a:stretch>
        </p:blipFill>
        <p:spPr>
          <a:xfrm>
            <a:off x="2844800" y="990600"/>
            <a:ext cx="6502400" cy="4876800"/>
          </a:xfrm>
          <a:prstGeom prst="rect">
            <a:avLst/>
          </a:prstGeom>
        </p:spPr>
      </p:pic>
    </p:spTree>
    <p:extLst>
      <p:ext uri="{BB962C8B-B14F-4D97-AF65-F5344CB8AC3E}">
        <p14:creationId xmlns:p14="http://schemas.microsoft.com/office/powerpoint/2010/main" val="221237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7F78E7-C605-B645-A1EF-2A38E0C73D1C}"/>
              </a:ext>
            </a:extLst>
          </p:cNvPr>
          <p:cNvPicPr>
            <a:picLocks noChangeAspect="1"/>
          </p:cNvPicPr>
          <p:nvPr/>
        </p:nvPicPr>
        <p:blipFill>
          <a:blip r:embed="rId2"/>
          <a:stretch>
            <a:fillRect/>
          </a:stretch>
        </p:blipFill>
        <p:spPr>
          <a:xfrm>
            <a:off x="0" y="1"/>
            <a:ext cx="12192000" cy="6858000"/>
          </a:xfrm>
          <a:prstGeom prst="rect">
            <a:avLst/>
          </a:prstGeom>
        </p:spPr>
      </p:pic>
      <p:pic>
        <p:nvPicPr>
          <p:cNvPr id="6" name="Picture 5">
            <a:extLst>
              <a:ext uri="{FF2B5EF4-FFF2-40B4-BE49-F238E27FC236}">
                <a16:creationId xmlns:a16="http://schemas.microsoft.com/office/drawing/2014/main" id="{D276CE52-FEB6-BE4F-9185-DE6D7DC88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8" name="Rectangle 7">
            <a:extLst>
              <a:ext uri="{FF2B5EF4-FFF2-40B4-BE49-F238E27FC236}">
                <a16:creationId xmlns:a16="http://schemas.microsoft.com/office/drawing/2014/main" id="{9102C15D-E29F-5D47-81D6-470DF09E96F4}"/>
              </a:ext>
            </a:extLst>
          </p:cNvPr>
          <p:cNvSpPr/>
          <p:nvPr/>
        </p:nvSpPr>
        <p:spPr>
          <a:xfrm>
            <a:off x="1099595" y="-335666"/>
            <a:ext cx="4537276" cy="767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E652A4D-2A74-1B4B-AED5-F20C5E034D62}"/>
              </a:ext>
            </a:extLst>
          </p:cNvPr>
          <p:cNvPicPr>
            <a:picLocks noChangeAspect="1"/>
          </p:cNvPicPr>
          <p:nvPr/>
        </p:nvPicPr>
        <p:blipFill>
          <a:blip r:embed="rId4"/>
          <a:stretch>
            <a:fillRect/>
          </a:stretch>
        </p:blipFill>
        <p:spPr>
          <a:xfrm>
            <a:off x="453154" y="1956122"/>
            <a:ext cx="5560540" cy="4170405"/>
          </a:xfrm>
          <a:prstGeom prst="rect">
            <a:avLst/>
          </a:prstGeom>
        </p:spPr>
      </p:pic>
    </p:spTree>
    <p:extLst>
      <p:ext uri="{BB962C8B-B14F-4D97-AF65-F5344CB8AC3E}">
        <p14:creationId xmlns:p14="http://schemas.microsoft.com/office/powerpoint/2010/main" val="267683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1C0F0-8A01-DE4B-A2F3-235827FEAD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5" name="Picture 4">
            <a:extLst>
              <a:ext uri="{FF2B5EF4-FFF2-40B4-BE49-F238E27FC236}">
                <a16:creationId xmlns:a16="http://schemas.microsoft.com/office/drawing/2014/main" id="{9F0149BE-42E6-4349-99D1-883CF0F93E3F}"/>
              </a:ext>
            </a:extLst>
          </p:cNvPr>
          <p:cNvPicPr>
            <a:picLocks noChangeAspect="1"/>
          </p:cNvPicPr>
          <p:nvPr/>
        </p:nvPicPr>
        <p:blipFill>
          <a:blip r:embed="rId5"/>
          <a:stretch>
            <a:fillRect/>
          </a:stretch>
        </p:blipFill>
        <p:spPr>
          <a:xfrm>
            <a:off x="0" y="0"/>
            <a:ext cx="12207240" cy="8138160"/>
          </a:xfrm>
          <a:prstGeom prst="rect">
            <a:avLst/>
          </a:prstGeom>
        </p:spPr>
      </p:pic>
      <p:sp>
        <p:nvSpPr>
          <p:cNvPr id="7" name="Rectangle 6">
            <a:extLst>
              <a:ext uri="{FF2B5EF4-FFF2-40B4-BE49-F238E27FC236}">
                <a16:creationId xmlns:a16="http://schemas.microsoft.com/office/drawing/2014/main" id="{3F414054-17D1-0948-B865-10256521C3BA}"/>
              </a:ext>
            </a:extLst>
          </p:cNvPr>
          <p:cNvSpPr/>
          <p:nvPr/>
        </p:nvSpPr>
        <p:spPr>
          <a:xfrm>
            <a:off x="2639028" y="1886673"/>
            <a:ext cx="625033" cy="3229337"/>
          </a:xfrm>
          <a:prstGeom prst="rect">
            <a:avLst/>
          </a:prstGeom>
          <a:solidFill>
            <a:srgbClr val="E893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B2305ABD-9BC3-354E-A27E-B0221F056C49}"/>
              </a:ext>
            </a:extLst>
          </p:cNvPr>
          <p:cNvSpPr txBox="1"/>
          <p:nvPr/>
        </p:nvSpPr>
        <p:spPr>
          <a:xfrm>
            <a:off x="524621" y="1759352"/>
            <a:ext cx="5702557" cy="3905685"/>
          </a:xfrm>
          <a:prstGeom prst="rect">
            <a:avLst/>
          </a:prstGeom>
          <a:noFill/>
        </p:spPr>
        <p:txBody>
          <a:bodyPr wrap="square" rtlCol="0">
            <a:spAutoFit/>
          </a:bodyPr>
          <a:lstStyle/>
          <a:p>
            <a:pPr>
              <a:lnSpc>
                <a:spcPct val="150000"/>
              </a:lnSpc>
            </a:pPr>
            <a:r>
              <a:rPr lang="en-US" sz="2400" dirty="0">
                <a:latin typeface="Whitney Medium" pitchFamily="2" charset="0"/>
              </a:rPr>
              <a:t>Users perceive more pleasing products as more usable. Researchers tested two ATMs that functioned identically. Testers cited the attractive ATM as actually working better, meaning a delightful design can, in a way, improve usability.</a:t>
            </a:r>
          </a:p>
          <a:p>
            <a:pPr>
              <a:lnSpc>
                <a:spcPct val="150000"/>
              </a:lnSpc>
            </a:pPr>
            <a:endParaRPr lang="en-US" sz="2400" dirty="0">
              <a:latin typeface="Whitney Medium" pitchFamily="2" charset="0"/>
            </a:endParaRPr>
          </a:p>
        </p:txBody>
      </p:sp>
      <p:pic>
        <p:nvPicPr>
          <p:cNvPr id="6" name="Picture 5">
            <a:extLst>
              <a:ext uri="{FF2B5EF4-FFF2-40B4-BE49-F238E27FC236}">
                <a16:creationId xmlns:a16="http://schemas.microsoft.com/office/drawing/2014/main" id="{AAA0AACD-2718-D645-ADAF-C174D2E4A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11052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5" name="TextBox 4">
            <a:extLst>
              <a:ext uri="{FF2B5EF4-FFF2-40B4-BE49-F238E27FC236}">
                <a16:creationId xmlns:a16="http://schemas.microsoft.com/office/drawing/2014/main" id="{4C373593-0BEC-D84D-832A-448CD6DBEA38}"/>
              </a:ext>
            </a:extLst>
          </p:cNvPr>
          <p:cNvSpPr txBox="1"/>
          <p:nvPr/>
        </p:nvSpPr>
        <p:spPr>
          <a:xfrm>
            <a:off x="1169043" y="1981201"/>
            <a:ext cx="10127848" cy="3416320"/>
          </a:xfrm>
          <a:prstGeom prst="rect">
            <a:avLst/>
          </a:prstGeom>
          <a:noFill/>
        </p:spPr>
        <p:txBody>
          <a:bodyPr wrap="square" rtlCol="0">
            <a:spAutoFit/>
          </a:bodyPr>
          <a:lstStyle/>
          <a:p>
            <a:pPr algn="ctr"/>
            <a:r>
              <a:rPr lang="en-US" sz="3600" dirty="0">
                <a:solidFill>
                  <a:schemeClr val="bg1"/>
                </a:solidFill>
                <a:latin typeface="Whitney Medium" pitchFamily="2" charset="0"/>
              </a:rPr>
              <a:t>Don Norman explains that when users are enjoying themselves, they’re more relaxed, and when the brain is relaxed, it functions better overall. </a:t>
            </a:r>
          </a:p>
          <a:p>
            <a:pPr algn="ctr"/>
            <a:endParaRPr lang="en-US" sz="3600" dirty="0">
              <a:solidFill>
                <a:schemeClr val="bg1"/>
              </a:solidFill>
              <a:latin typeface="Whitney Medium" pitchFamily="2" charset="0"/>
            </a:endParaRPr>
          </a:p>
          <a:p>
            <a:pPr algn="ctr"/>
            <a:r>
              <a:rPr lang="en-US" sz="3600" dirty="0">
                <a:solidFill>
                  <a:schemeClr val="bg1"/>
                </a:solidFill>
                <a:latin typeface="Whitney Medium" pitchFamily="2" charset="0"/>
              </a:rPr>
              <a:t>This means learning new concepts, recalling past data, even motor skills occur more fluidly.</a:t>
            </a:r>
          </a:p>
        </p:txBody>
      </p:sp>
    </p:spTree>
    <p:extLst>
      <p:ext uri="{BB962C8B-B14F-4D97-AF65-F5344CB8AC3E}">
        <p14:creationId xmlns:p14="http://schemas.microsoft.com/office/powerpoint/2010/main" val="555787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38AECB-61FA-0F45-BCB6-ED6D6BECFDB1}"/>
              </a:ext>
            </a:extLst>
          </p:cNvPr>
          <p:cNvPicPr>
            <a:picLocks noChangeAspect="1"/>
          </p:cNvPicPr>
          <p:nvPr/>
        </p:nvPicPr>
        <p:blipFill>
          <a:blip r:embed="rId2"/>
          <a:stretch>
            <a:fillRect/>
          </a:stretch>
        </p:blipFill>
        <p:spPr>
          <a:xfrm>
            <a:off x="6090854" y="3426106"/>
            <a:ext cx="6101145" cy="3431894"/>
          </a:xfrm>
          <a:prstGeom prst="rect">
            <a:avLst/>
          </a:prstGeom>
        </p:spPr>
      </p:pic>
      <p:pic>
        <p:nvPicPr>
          <p:cNvPr id="5" name="Picture 4">
            <a:extLst>
              <a:ext uri="{FF2B5EF4-FFF2-40B4-BE49-F238E27FC236}">
                <a16:creationId xmlns:a16="http://schemas.microsoft.com/office/drawing/2014/main" id="{26FC618F-0838-A346-B2CF-2D4DD77F7225}"/>
              </a:ext>
            </a:extLst>
          </p:cNvPr>
          <p:cNvPicPr>
            <a:picLocks noChangeAspect="1"/>
          </p:cNvPicPr>
          <p:nvPr/>
        </p:nvPicPr>
        <p:blipFill>
          <a:blip r:embed="rId3"/>
          <a:stretch>
            <a:fillRect/>
          </a:stretch>
        </p:blipFill>
        <p:spPr>
          <a:xfrm>
            <a:off x="0" y="0"/>
            <a:ext cx="6145482" cy="3426106"/>
          </a:xfrm>
          <a:prstGeom prst="rect">
            <a:avLst/>
          </a:prstGeom>
        </p:spPr>
      </p:pic>
      <p:pic>
        <p:nvPicPr>
          <p:cNvPr id="7" name="Picture 6">
            <a:extLst>
              <a:ext uri="{FF2B5EF4-FFF2-40B4-BE49-F238E27FC236}">
                <a16:creationId xmlns:a16="http://schemas.microsoft.com/office/drawing/2014/main" id="{1D230D03-C618-1943-8BCC-C80B675FE2FC}"/>
              </a:ext>
            </a:extLst>
          </p:cNvPr>
          <p:cNvPicPr>
            <a:picLocks noChangeAspect="1"/>
          </p:cNvPicPr>
          <p:nvPr/>
        </p:nvPicPr>
        <p:blipFill>
          <a:blip r:embed="rId4"/>
          <a:stretch>
            <a:fillRect/>
          </a:stretch>
        </p:blipFill>
        <p:spPr>
          <a:xfrm>
            <a:off x="6095073" y="0"/>
            <a:ext cx="6201097" cy="3426106"/>
          </a:xfrm>
          <a:prstGeom prst="rect">
            <a:avLst/>
          </a:prstGeom>
        </p:spPr>
      </p:pic>
      <p:pic>
        <p:nvPicPr>
          <p:cNvPr id="9" name="Picture 8">
            <a:extLst>
              <a:ext uri="{FF2B5EF4-FFF2-40B4-BE49-F238E27FC236}">
                <a16:creationId xmlns:a16="http://schemas.microsoft.com/office/drawing/2014/main" id="{AF1D6A37-FDB8-BF4D-AED5-1A3568AAFE3E}"/>
              </a:ext>
            </a:extLst>
          </p:cNvPr>
          <p:cNvPicPr>
            <a:picLocks noChangeAspect="1"/>
          </p:cNvPicPr>
          <p:nvPr/>
        </p:nvPicPr>
        <p:blipFill>
          <a:blip r:embed="rId5"/>
          <a:stretch>
            <a:fillRect/>
          </a:stretch>
        </p:blipFill>
        <p:spPr>
          <a:xfrm>
            <a:off x="0" y="3426106"/>
            <a:ext cx="6101145" cy="3431894"/>
          </a:xfrm>
          <a:prstGeom prst="rect">
            <a:avLst/>
          </a:prstGeom>
        </p:spPr>
      </p:pic>
      <p:sp>
        <p:nvSpPr>
          <p:cNvPr id="12" name="Title 1">
            <a:extLst>
              <a:ext uri="{FF2B5EF4-FFF2-40B4-BE49-F238E27FC236}">
                <a16:creationId xmlns:a16="http://schemas.microsoft.com/office/drawing/2014/main" id="{177FA982-3C1B-D849-B811-1E2993E3E053}"/>
              </a:ext>
            </a:extLst>
          </p:cNvPr>
          <p:cNvSpPr txBox="1">
            <a:spLocks/>
          </p:cNvSpPr>
          <p:nvPr/>
        </p:nvSpPr>
        <p:spPr>
          <a:xfrm>
            <a:off x="451262" y="279020"/>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chemeClr val="bg1"/>
                </a:solidFill>
                <a:latin typeface="Greycliff CF Demi Bold"/>
                <a:cs typeface="Greycliff CF Demi Bold"/>
              </a:rPr>
              <a:t>Volvo 360c </a:t>
            </a:r>
          </a:p>
          <a:p>
            <a:r>
              <a:rPr lang="en-US" sz="2400" dirty="0">
                <a:solidFill>
                  <a:schemeClr val="bg1"/>
                </a:solidFill>
                <a:latin typeface="Greycliff CF Demi Bold"/>
                <a:cs typeface="Greycliff CF Demi Bold"/>
              </a:rPr>
              <a:t>Autonomous Concept</a:t>
            </a:r>
          </a:p>
        </p:txBody>
      </p:sp>
      <p:pic>
        <p:nvPicPr>
          <p:cNvPr id="13" name="Picture 12">
            <a:extLst>
              <a:ext uri="{FF2B5EF4-FFF2-40B4-BE49-F238E27FC236}">
                <a16:creationId xmlns:a16="http://schemas.microsoft.com/office/drawing/2014/main" id="{8901EF1D-4F4F-6748-8C71-8ED4990B0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cxnSp>
        <p:nvCxnSpPr>
          <p:cNvPr id="15" name="Straight Connector 14">
            <a:extLst>
              <a:ext uri="{FF2B5EF4-FFF2-40B4-BE49-F238E27FC236}">
                <a16:creationId xmlns:a16="http://schemas.microsoft.com/office/drawing/2014/main" id="{A36B122C-1993-3E46-8A1B-717A31731A0C}"/>
              </a:ext>
            </a:extLst>
          </p:cNvPr>
          <p:cNvCxnSpPr/>
          <p:nvPr/>
        </p:nvCxnSpPr>
        <p:spPr>
          <a:xfrm>
            <a:off x="6090854" y="0"/>
            <a:ext cx="0" cy="6858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512624-376C-E448-9646-402F381B7BDC}"/>
              </a:ext>
            </a:extLst>
          </p:cNvPr>
          <p:cNvCxnSpPr/>
          <p:nvPr/>
        </p:nvCxnSpPr>
        <p:spPr>
          <a:xfrm>
            <a:off x="-347241" y="3426110"/>
            <a:ext cx="1264341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20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Autonomous Vehicle </a:t>
            </a:r>
            <a:r>
              <a:rPr lang="en-US" sz="4000" dirty="0">
                <a:solidFill>
                  <a:srgbClr val="4D7CB3"/>
                </a:solidFill>
                <a:latin typeface="Greycliff CF Demi Bold"/>
                <a:cs typeface="Greycliff CF Demi Bold"/>
              </a:rPr>
              <a:t>Desirable Outcomes</a:t>
            </a:r>
          </a:p>
        </p:txBody>
      </p:sp>
      <p:sp>
        <p:nvSpPr>
          <p:cNvPr id="5" name="Content Placeholder 2">
            <a:extLst>
              <a:ext uri="{FF2B5EF4-FFF2-40B4-BE49-F238E27FC236}">
                <a16:creationId xmlns:a16="http://schemas.microsoft.com/office/drawing/2014/main" id="{0935F3BA-1E5D-0F43-926B-463E57D19708}"/>
              </a:ext>
            </a:extLst>
          </p:cNvPr>
          <p:cNvSpPr txBox="1">
            <a:spLocks/>
          </p:cNvSpPr>
          <p:nvPr/>
        </p:nvSpPr>
        <p:spPr>
          <a:xfrm>
            <a:off x="609600" y="1600201"/>
            <a:ext cx="11416496"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u="sng" dirty="0"/>
              <a:t>Cars will last longer</a:t>
            </a:r>
            <a:r>
              <a:rPr lang="en-US" sz="2400" dirty="0"/>
              <a:t> – Estimated 5x longer due to less moving parts.</a:t>
            </a:r>
          </a:p>
          <a:p>
            <a:pPr marL="0" indent="0">
              <a:buNone/>
            </a:pPr>
            <a:endParaRPr lang="en-US" sz="2400" dirty="0"/>
          </a:p>
          <a:p>
            <a:r>
              <a:rPr lang="en-US" sz="2400" b="1" u="sng" dirty="0"/>
              <a:t>Drive down costs</a:t>
            </a:r>
            <a:r>
              <a:rPr lang="en-US" sz="2400" dirty="0"/>
              <a:t> – Level 5 automation / shared mobility will drastically reduce costs.</a:t>
            </a:r>
          </a:p>
          <a:p>
            <a:pPr marL="0" indent="0">
              <a:buNone/>
            </a:pPr>
            <a:endParaRPr lang="en-US" sz="2400" dirty="0"/>
          </a:p>
          <a:p>
            <a:r>
              <a:rPr lang="en-US" sz="2400" b="1" u="sng" dirty="0"/>
              <a:t>Time</a:t>
            </a:r>
            <a:r>
              <a:rPr lang="en-US" sz="2400" dirty="0"/>
              <a:t> – 14% of people’s daily attention is currently spent on driving.</a:t>
            </a:r>
          </a:p>
          <a:p>
            <a:pPr marL="0" indent="0">
              <a:buNone/>
            </a:pPr>
            <a:endParaRPr lang="en-US" sz="2400" dirty="0"/>
          </a:p>
          <a:p>
            <a:r>
              <a:rPr lang="en-US" sz="2400" b="1" u="sng" dirty="0"/>
              <a:t>Environmental</a:t>
            </a:r>
            <a:r>
              <a:rPr lang="en-US" sz="2400" dirty="0"/>
              <a:t> – Autonomous, shared mobility will reduce asphalt parking lots by 30%.</a:t>
            </a:r>
          </a:p>
          <a:p>
            <a:pPr marL="0" indent="0">
              <a:buNone/>
            </a:pPr>
            <a:endParaRPr lang="en-US" sz="2400" dirty="0"/>
          </a:p>
          <a:p>
            <a:r>
              <a:rPr lang="en-US" sz="2400" b="1" u="sng" dirty="0"/>
              <a:t>Safety</a:t>
            </a:r>
            <a:r>
              <a:rPr lang="en-US" sz="2400" dirty="0"/>
              <a:t> – 40,000 reported traffic-related deaths in 2016.</a:t>
            </a:r>
          </a:p>
        </p:txBody>
      </p:sp>
    </p:spTree>
    <p:extLst>
      <p:ext uri="{BB962C8B-B14F-4D97-AF65-F5344CB8AC3E}">
        <p14:creationId xmlns:p14="http://schemas.microsoft.com/office/powerpoint/2010/main" val="361294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3 Take-Aways / </a:t>
            </a:r>
            <a:r>
              <a:rPr lang="en-US" sz="4000" dirty="0">
                <a:solidFill>
                  <a:srgbClr val="4D7CB3"/>
                </a:solidFill>
                <a:latin typeface="Greycliff CF Demi Bold"/>
                <a:cs typeface="Greycliff CF Demi Bold"/>
              </a:rPr>
              <a:t>Desirable</a:t>
            </a:r>
          </a:p>
        </p:txBody>
      </p:sp>
      <p:sp>
        <p:nvSpPr>
          <p:cNvPr id="5" name="Content Placeholder 2">
            <a:extLst>
              <a:ext uri="{FF2B5EF4-FFF2-40B4-BE49-F238E27FC236}">
                <a16:creationId xmlns:a16="http://schemas.microsoft.com/office/drawing/2014/main" id="{88429364-ECE6-9741-98A3-33EB5D722F7C}"/>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mj-lt"/>
              <a:buAutoNum type="arabicPeriod"/>
            </a:pPr>
            <a:r>
              <a:rPr lang="en-US" sz="2400" dirty="0">
                <a:solidFill>
                  <a:srgbClr val="333333"/>
                </a:solidFill>
                <a:latin typeface="Whitney-Book"/>
                <a:cs typeface="Whitney-Book"/>
              </a:rPr>
              <a:t>Making a desirable product is not necessarily making it “look pretty”. But elegantly designed products increase users’ </a:t>
            </a:r>
            <a:r>
              <a:rPr lang="en-US" sz="2400" i="1" dirty="0">
                <a:solidFill>
                  <a:srgbClr val="333333"/>
                </a:solidFill>
                <a:latin typeface="Whitney Book" pitchFamily="2" charset="0"/>
                <a:cs typeface="Whitney-Book"/>
              </a:rPr>
              <a:t>desire</a:t>
            </a:r>
            <a:r>
              <a:rPr lang="en-US" sz="2400" dirty="0">
                <a:solidFill>
                  <a:srgbClr val="333333"/>
                </a:solidFill>
                <a:latin typeface="Whitney-Book"/>
                <a:cs typeface="Whitney-Book"/>
              </a:rPr>
              <a:t> to use it.</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solidFill>
                  <a:srgbClr val="333333"/>
                </a:solidFill>
                <a:latin typeface="Whitney-Book"/>
                <a:cs typeface="Whitney-Book"/>
              </a:rPr>
              <a:t>When a product is desirable, it feels intuitive and effortless. Desirability is like “passive magic”, which keeps users coming back.</a:t>
            </a:r>
          </a:p>
          <a:p>
            <a:pPr marL="457200" indent="-457200">
              <a:lnSpc>
                <a:spcPct val="120000"/>
              </a:lnSpc>
              <a:buFont typeface="+mj-lt"/>
              <a:buAutoNum type="arabicPeriod"/>
            </a:pPr>
            <a:endParaRPr lang="en-US" sz="2400" dirty="0">
              <a:solidFill>
                <a:srgbClr val="333333"/>
              </a:solidFill>
              <a:latin typeface="Whitney-Book"/>
              <a:cs typeface="Whitney-Book"/>
            </a:endParaRPr>
          </a:p>
          <a:p>
            <a:pPr marL="457200" indent="-457200">
              <a:lnSpc>
                <a:spcPct val="120000"/>
              </a:lnSpc>
              <a:buFont typeface="+mj-lt"/>
              <a:buAutoNum type="arabicPeriod"/>
            </a:pPr>
            <a:r>
              <a:rPr lang="en-US" sz="2400" dirty="0">
                <a:solidFill>
                  <a:srgbClr val="333333"/>
                </a:solidFill>
                <a:latin typeface="Whitney-Book"/>
                <a:cs typeface="Whitney-Book"/>
              </a:rPr>
              <a:t>Users perceive pleasing products as more usable.</a:t>
            </a:r>
            <a:endParaRPr lang="en-US" sz="2000" b="1" dirty="0">
              <a:solidFill>
                <a:srgbClr val="C00000"/>
              </a:solidFill>
              <a:latin typeface="Whitney-Book"/>
              <a:cs typeface="Whitney-Book"/>
            </a:endParaRPr>
          </a:p>
        </p:txBody>
      </p:sp>
    </p:spTree>
    <p:extLst>
      <p:ext uri="{BB962C8B-B14F-4D97-AF65-F5344CB8AC3E}">
        <p14:creationId xmlns:p14="http://schemas.microsoft.com/office/powerpoint/2010/main" val="3321368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00002"/>
        </a:solidFill>
        <a:effectLst/>
      </p:bgPr>
    </p:bg>
    <p:spTree>
      <p:nvGrpSpPr>
        <p:cNvPr id="1" name=""/>
        <p:cNvGrpSpPr/>
        <p:nvPr/>
      </p:nvGrpSpPr>
      <p:grpSpPr>
        <a:xfrm>
          <a:off x="0" y="0"/>
          <a:ext cx="0" cy="0"/>
          <a:chOff x="0" y="0"/>
          <a:chExt cx="0" cy="0"/>
        </a:xfrm>
      </p:grpSpPr>
      <p:sp>
        <p:nvSpPr>
          <p:cNvPr id="2" name="TextBox 1"/>
          <p:cNvSpPr txBox="1"/>
          <p:nvPr/>
        </p:nvSpPr>
        <p:spPr>
          <a:xfrm>
            <a:off x="3538031" y="2506789"/>
            <a:ext cx="4488725" cy="1015661"/>
          </a:xfrm>
          <a:prstGeom prst="rect">
            <a:avLst/>
          </a:prstGeom>
          <a:noFill/>
        </p:spPr>
        <p:txBody>
          <a:bodyPr wrap="none" lIns="91438" tIns="45719" rIns="91438" bIns="45719" rtlCol="0" anchor="ctr">
            <a:spAutoFit/>
          </a:bodyPr>
          <a:lstStyle/>
          <a:p>
            <a:pPr algn="ctr"/>
            <a:r>
              <a:rPr lang="en-US" sz="6000" dirty="0">
                <a:solidFill>
                  <a:srgbClr val="FFFFFF"/>
                </a:solidFill>
                <a:latin typeface="Greycliff CF" pitchFamily="2" charset="77"/>
              </a:rPr>
              <a:t>Applications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2119293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4" name="Picture 3">
            <a:extLst>
              <a:ext uri="{FF2B5EF4-FFF2-40B4-BE49-F238E27FC236}">
                <a16:creationId xmlns:a16="http://schemas.microsoft.com/office/drawing/2014/main" id="{F0BB7CB8-A8F1-FA4D-A411-7D87D43F76B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58162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m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4945"/>
            <a:ext cx="12192000" cy="8572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6" name="Title 1">
            <a:extLst>
              <a:ext uri="{FF2B5EF4-FFF2-40B4-BE49-F238E27FC236}">
                <a16:creationId xmlns:a16="http://schemas.microsoft.com/office/drawing/2014/main" id="{4939959A-1B01-1D4B-AA87-E9A81992B0EC}"/>
              </a:ext>
            </a:extLst>
          </p:cNvPr>
          <p:cNvSpPr txBox="1">
            <a:spLocks/>
          </p:cNvSpPr>
          <p:nvPr/>
        </p:nvSpPr>
        <p:spPr>
          <a:xfrm>
            <a:off x="6858640" y="1456946"/>
            <a:ext cx="7883235" cy="1404288"/>
          </a:xfrm>
          <a:prstGeom prst="rect">
            <a:avLst/>
          </a:prstGeom>
        </p:spPr>
        <p:txBody>
          <a:bodyPr lIns="0" anchor="t"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kern="0" dirty="0">
                <a:solidFill>
                  <a:schemeClr val="bg1"/>
                </a:solidFill>
              </a:rPr>
              <a:t>NIITEK HMDS</a:t>
            </a:r>
          </a:p>
        </p:txBody>
      </p:sp>
    </p:spTree>
    <p:extLst>
      <p:ext uri="{BB962C8B-B14F-4D97-AF65-F5344CB8AC3E}">
        <p14:creationId xmlns:p14="http://schemas.microsoft.com/office/powerpoint/2010/main" val="304356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2D6D3-4461-1944-8003-B3F4EB2DF7A4}"/>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8C22A6C-097D-B84B-A5D7-6AC344F0CA3E}"/>
              </a:ext>
            </a:extLst>
          </p:cNvPr>
          <p:cNvSpPr txBox="1"/>
          <p:nvPr/>
        </p:nvSpPr>
        <p:spPr>
          <a:xfrm>
            <a:off x="1435261" y="1354238"/>
            <a:ext cx="2406428" cy="369332"/>
          </a:xfrm>
          <a:prstGeom prst="rect">
            <a:avLst/>
          </a:prstGeom>
          <a:noFill/>
        </p:spPr>
        <p:txBody>
          <a:bodyPr wrap="none" rtlCol="0">
            <a:spAutoFit/>
          </a:bodyPr>
          <a:lstStyle/>
          <a:p>
            <a:r>
              <a:rPr lang="en-US" b="1" dirty="0">
                <a:solidFill>
                  <a:srgbClr val="2961A7"/>
                </a:solidFill>
                <a:latin typeface="Greycliff CF" pitchFamily="2" charset="77"/>
              </a:rPr>
              <a:t>Business Constraints</a:t>
            </a:r>
          </a:p>
        </p:txBody>
      </p:sp>
    </p:spTree>
    <p:extLst>
      <p:ext uri="{BB962C8B-B14F-4D97-AF65-F5344CB8AC3E}">
        <p14:creationId xmlns:p14="http://schemas.microsoft.com/office/powerpoint/2010/main" val="3100320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G_0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42"/>
            <a:ext cx="12192000" cy="9144001"/>
          </a:xfrm>
          <a:prstGeom prst="rect">
            <a:avLst/>
          </a:prstGeom>
        </p:spPr>
      </p:pic>
      <p:sp>
        <p:nvSpPr>
          <p:cNvPr id="4" name="Title 1"/>
          <p:cNvSpPr txBox="1">
            <a:spLocks/>
          </p:cNvSpPr>
          <p:nvPr/>
        </p:nvSpPr>
        <p:spPr>
          <a:xfrm>
            <a:off x="6166968" y="-190170"/>
            <a:ext cx="5816683" cy="1376778"/>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kern="0" dirty="0">
                <a:solidFill>
                  <a:schemeClr val="bg1"/>
                </a:solidFill>
              </a:rPr>
              <a:t>Empathize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Tree>
    <p:extLst>
      <p:ext uri="{BB962C8B-B14F-4D97-AF65-F5344CB8AC3E}">
        <p14:creationId xmlns:p14="http://schemas.microsoft.com/office/powerpoint/2010/main" val="2458153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5" name="Picture 4" descr="Niitek_HMDS_Mental_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874637" cy="8282419"/>
          </a:xfrm>
          <a:prstGeom prst="rect">
            <a:avLst/>
          </a:prstGeom>
        </p:spPr>
      </p:pic>
      <p:sp>
        <p:nvSpPr>
          <p:cNvPr id="8" name="Title 1">
            <a:extLst>
              <a:ext uri="{FF2B5EF4-FFF2-40B4-BE49-F238E27FC236}">
                <a16:creationId xmlns:a16="http://schemas.microsoft.com/office/drawing/2014/main" id="{1A71F565-8AD6-2B4D-A80A-223470491898}"/>
              </a:ext>
            </a:extLst>
          </p:cNvPr>
          <p:cNvSpPr txBox="1">
            <a:spLocks/>
          </p:cNvSpPr>
          <p:nvPr/>
        </p:nvSpPr>
        <p:spPr>
          <a:xfrm>
            <a:off x="9562340" y="618579"/>
            <a:ext cx="1925882" cy="608339"/>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kern="0" dirty="0">
                <a:solidFill>
                  <a:schemeClr val="tx1"/>
                </a:solidFill>
              </a:rPr>
              <a:t>Define</a:t>
            </a:r>
          </a:p>
        </p:txBody>
      </p:sp>
      <p:pic>
        <p:nvPicPr>
          <p:cNvPr id="7" name="Picture 6">
            <a:extLst>
              <a:ext uri="{FF2B5EF4-FFF2-40B4-BE49-F238E27FC236}">
                <a16:creationId xmlns:a16="http://schemas.microsoft.com/office/drawing/2014/main" id="{4864411C-71CB-B245-9E8D-1B723F220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6462" y="6278926"/>
            <a:ext cx="452404" cy="452404"/>
          </a:xfrm>
          <a:prstGeom prst="rect">
            <a:avLst/>
          </a:prstGeom>
        </p:spPr>
      </p:pic>
    </p:spTree>
    <p:extLst>
      <p:ext uri="{BB962C8B-B14F-4D97-AF65-F5344CB8AC3E}">
        <p14:creationId xmlns:p14="http://schemas.microsoft.com/office/powerpoint/2010/main" val="495581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6139" y="281148"/>
            <a:ext cx="8120033" cy="629778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4539FD34-9E2D-9B48-8102-B79793D2F056}"/>
              </a:ext>
            </a:extLst>
          </p:cNvPr>
          <p:cNvSpPr txBox="1">
            <a:spLocks/>
          </p:cNvSpPr>
          <p:nvPr/>
        </p:nvSpPr>
        <p:spPr>
          <a:xfrm>
            <a:off x="9052176" y="281148"/>
            <a:ext cx="1925882" cy="608339"/>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kern="0" dirty="0">
                <a:solidFill>
                  <a:schemeClr val="tx1"/>
                </a:solidFill>
              </a:rPr>
              <a:t>Define</a:t>
            </a:r>
          </a:p>
        </p:txBody>
      </p:sp>
    </p:spTree>
    <p:extLst>
      <p:ext uri="{BB962C8B-B14F-4D97-AF65-F5344CB8AC3E}">
        <p14:creationId xmlns:p14="http://schemas.microsoft.com/office/powerpoint/2010/main" val="109828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8" descr="m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72" y="112593"/>
            <a:ext cx="8831485" cy="6623615"/>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6" name="Title 1">
            <a:extLst>
              <a:ext uri="{FF2B5EF4-FFF2-40B4-BE49-F238E27FC236}">
                <a16:creationId xmlns:a16="http://schemas.microsoft.com/office/drawing/2014/main" id="{A9012EB9-A30C-FE42-8CA3-615489733DA6}"/>
              </a:ext>
            </a:extLst>
          </p:cNvPr>
          <p:cNvSpPr txBox="1">
            <a:spLocks/>
          </p:cNvSpPr>
          <p:nvPr/>
        </p:nvSpPr>
        <p:spPr>
          <a:xfrm>
            <a:off x="9203521" y="299777"/>
            <a:ext cx="2446743" cy="1376778"/>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kern="0" dirty="0">
                <a:solidFill>
                  <a:schemeClr val="bg1"/>
                </a:solidFill>
              </a:rPr>
              <a:t>Ideate</a:t>
            </a:r>
          </a:p>
          <a:p>
            <a:r>
              <a:rPr lang="en-US" kern="0" dirty="0">
                <a:solidFill>
                  <a:schemeClr val="bg1"/>
                </a:solidFill>
              </a:rPr>
              <a:t>(Design)</a:t>
            </a:r>
          </a:p>
        </p:txBody>
      </p:sp>
    </p:spTree>
    <p:extLst>
      <p:ext uri="{BB962C8B-B14F-4D97-AF65-F5344CB8AC3E}">
        <p14:creationId xmlns:p14="http://schemas.microsoft.com/office/powerpoint/2010/main" val="3359226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MG_00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838543"/>
            <a:ext cx="12191999" cy="9144001"/>
          </a:xfrm>
          <a:prstGeom prst="rect">
            <a:avLst/>
          </a:prstGeom>
        </p:spPr>
      </p:pic>
      <p:sp>
        <p:nvSpPr>
          <p:cNvPr id="4" name="Title 1"/>
          <p:cNvSpPr txBox="1">
            <a:spLocks/>
          </p:cNvSpPr>
          <p:nvPr/>
        </p:nvSpPr>
        <p:spPr>
          <a:xfrm>
            <a:off x="1326604" y="4975950"/>
            <a:ext cx="5816683" cy="1376778"/>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kern="0" dirty="0">
                <a:solidFill>
                  <a:schemeClr val="bg1"/>
                </a:solidFill>
              </a:rPr>
              <a:t>Prototype &amp; Test</a:t>
            </a:r>
          </a:p>
        </p:txBody>
      </p:sp>
      <p:pic>
        <p:nvPicPr>
          <p:cNvPr id="6" name="Picture 5">
            <a:extLst>
              <a:ext uri="{FF2B5EF4-FFF2-40B4-BE49-F238E27FC236}">
                <a16:creationId xmlns:a16="http://schemas.microsoft.com/office/drawing/2014/main" id="{2EED6BF0-C5C4-0049-B43A-A3D8443F7E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Tree>
    <p:extLst>
      <p:ext uri="{BB962C8B-B14F-4D97-AF65-F5344CB8AC3E}">
        <p14:creationId xmlns:p14="http://schemas.microsoft.com/office/powerpoint/2010/main" val="1046377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DC03BF-8100-9C4E-A1AE-7E452E207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250" y="3513021"/>
            <a:ext cx="3654561" cy="2743199"/>
          </a:xfrm>
          <a:prstGeom prst="rect">
            <a:avLst/>
          </a:prstGeom>
        </p:spPr>
      </p:pic>
      <p:sp>
        <p:nvSpPr>
          <p:cNvPr id="2" name="Title 1"/>
          <p:cNvSpPr>
            <a:spLocks noGrp="1"/>
          </p:cNvSpPr>
          <p:nvPr>
            <p:ph type="title"/>
          </p:nvPr>
        </p:nvSpPr>
        <p:spPr>
          <a:xfrm>
            <a:off x="609600" y="417917"/>
            <a:ext cx="10972800" cy="1143000"/>
          </a:xfrm>
        </p:spPr>
        <p:txBody>
          <a:bodyPr>
            <a:normAutofit/>
          </a:bodyPr>
          <a:lstStyle/>
          <a:p>
            <a:pPr algn="l"/>
            <a:r>
              <a:rPr lang="en-US" sz="4000" dirty="0">
                <a:solidFill>
                  <a:srgbClr val="434343"/>
                </a:solidFill>
                <a:latin typeface="Greycliff CF Demi Bold"/>
                <a:cs typeface="Greycliff CF Demi Bold"/>
              </a:rPr>
              <a:t>Evaluate </a:t>
            </a:r>
            <a:r>
              <a:rPr lang="en-US" sz="4000" dirty="0">
                <a:solidFill>
                  <a:srgbClr val="5E90C1"/>
                </a:solidFill>
                <a:latin typeface="Greycliff CF Demi Bold"/>
                <a:cs typeface="Greycliff CF Demi Bold"/>
              </a:rPr>
              <a:t>Results</a:t>
            </a:r>
          </a:p>
        </p:txBody>
      </p:sp>
      <p:sp>
        <p:nvSpPr>
          <p:cNvPr id="4" name="Content Placeholder 2"/>
          <p:cNvSpPr txBox="1">
            <a:spLocks/>
          </p:cNvSpPr>
          <p:nvPr/>
        </p:nvSpPr>
        <p:spPr>
          <a:xfrm>
            <a:off x="700166" y="2181670"/>
            <a:ext cx="3409244" cy="188218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400" dirty="0">
                <a:solidFill>
                  <a:srgbClr val="333333"/>
                </a:solidFill>
                <a:latin typeface="Whitney-Book"/>
                <a:cs typeface="Whitney-Book"/>
              </a:rPr>
              <a:t>99% of the soldiers believed that the new system enhanced their ability to perform missions.</a:t>
            </a:r>
          </a:p>
        </p:txBody>
      </p:sp>
      <p:sp>
        <p:nvSpPr>
          <p:cNvPr id="5" name="Content Placeholder 2"/>
          <p:cNvSpPr txBox="1">
            <a:spLocks/>
          </p:cNvSpPr>
          <p:nvPr/>
        </p:nvSpPr>
        <p:spPr>
          <a:xfrm>
            <a:off x="4598525" y="2181670"/>
            <a:ext cx="3409244" cy="188218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400" dirty="0">
                <a:solidFill>
                  <a:srgbClr val="333333"/>
                </a:solidFill>
                <a:latin typeface="Whitney-Book"/>
                <a:cs typeface="Whitney-Book"/>
              </a:rPr>
              <a:t>The usability score is 12% higher than the global average.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41" y="3513021"/>
            <a:ext cx="3645448" cy="27431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689" y="3513021"/>
            <a:ext cx="3654561" cy="2743199"/>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13" name="Content Placeholder 2">
            <a:extLst>
              <a:ext uri="{FF2B5EF4-FFF2-40B4-BE49-F238E27FC236}">
                <a16:creationId xmlns:a16="http://schemas.microsoft.com/office/drawing/2014/main" id="{8D215043-797D-B04D-96ED-94CF370BF282}"/>
              </a:ext>
            </a:extLst>
          </p:cNvPr>
          <p:cNvSpPr>
            <a:spLocks noGrp="1"/>
          </p:cNvSpPr>
          <p:nvPr>
            <p:ph idx="1"/>
          </p:nvPr>
        </p:nvSpPr>
        <p:spPr>
          <a:xfrm>
            <a:off x="8253087" y="2220954"/>
            <a:ext cx="3409244" cy="1684859"/>
          </a:xfrm>
        </p:spPr>
        <p:txBody>
          <a:bodyPr>
            <a:normAutofit/>
          </a:bodyPr>
          <a:lstStyle/>
          <a:p>
            <a:pPr marL="0" indent="0">
              <a:lnSpc>
                <a:spcPct val="120000"/>
              </a:lnSpc>
              <a:buNone/>
            </a:pPr>
            <a:r>
              <a:rPr lang="en-US" sz="1400" dirty="0">
                <a:solidFill>
                  <a:srgbClr val="333333"/>
                </a:solidFill>
                <a:latin typeface="Whitney-Book"/>
                <a:cs typeface="Whitney-Book"/>
              </a:rPr>
              <a:t>93% of the soldiers that tried the new system wanted to deploy with it.</a:t>
            </a:r>
          </a:p>
        </p:txBody>
      </p:sp>
      <p:sp>
        <p:nvSpPr>
          <p:cNvPr id="15" name="TextBox 14">
            <a:extLst>
              <a:ext uri="{FF2B5EF4-FFF2-40B4-BE49-F238E27FC236}">
                <a16:creationId xmlns:a16="http://schemas.microsoft.com/office/drawing/2014/main" id="{567A9B20-64B2-AB4F-B8CF-2182718BD39D}"/>
              </a:ext>
            </a:extLst>
          </p:cNvPr>
          <p:cNvSpPr txBox="1"/>
          <p:nvPr/>
        </p:nvSpPr>
        <p:spPr>
          <a:xfrm>
            <a:off x="700166" y="1720005"/>
            <a:ext cx="1031051" cy="461665"/>
          </a:xfrm>
          <a:prstGeom prst="rect">
            <a:avLst/>
          </a:prstGeom>
          <a:noFill/>
        </p:spPr>
        <p:txBody>
          <a:bodyPr wrap="none" rtlCol="0">
            <a:spAutoFit/>
          </a:bodyPr>
          <a:lstStyle/>
          <a:p>
            <a:r>
              <a:rPr lang="en-US" sz="2400" b="1" dirty="0">
                <a:solidFill>
                  <a:srgbClr val="C00000"/>
                </a:solidFill>
                <a:latin typeface="Whitney Semibold" pitchFamily="2" charset="0"/>
              </a:rPr>
              <a:t>Useful</a:t>
            </a:r>
          </a:p>
        </p:txBody>
      </p:sp>
      <p:sp>
        <p:nvSpPr>
          <p:cNvPr id="16" name="TextBox 15">
            <a:extLst>
              <a:ext uri="{FF2B5EF4-FFF2-40B4-BE49-F238E27FC236}">
                <a16:creationId xmlns:a16="http://schemas.microsoft.com/office/drawing/2014/main" id="{5DA62BED-5705-3748-A763-60C2D86B49B1}"/>
              </a:ext>
            </a:extLst>
          </p:cNvPr>
          <p:cNvSpPr txBox="1"/>
          <p:nvPr/>
        </p:nvSpPr>
        <p:spPr>
          <a:xfrm>
            <a:off x="4622936" y="1720005"/>
            <a:ext cx="1114408" cy="461665"/>
          </a:xfrm>
          <a:prstGeom prst="rect">
            <a:avLst/>
          </a:prstGeom>
          <a:noFill/>
        </p:spPr>
        <p:txBody>
          <a:bodyPr wrap="none" rtlCol="0">
            <a:spAutoFit/>
          </a:bodyPr>
          <a:lstStyle/>
          <a:p>
            <a:r>
              <a:rPr lang="en-US" sz="2400" b="1" dirty="0">
                <a:solidFill>
                  <a:srgbClr val="C00000"/>
                </a:solidFill>
                <a:latin typeface="Whitney Semibold" pitchFamily="2" charset="0"/>
              </a:rPr>
              <a:t>Usable</a:t>
            </a:r>
          </a:p>
        </p:txBody>
      </p:sp>
      <p:sp>
        <p:nvSpPr>
          <p:cNvPr id="17" name="TextBox 16">
            <a:extLst>
              <a:ext uri="{FF2B5EF4-FFF2-40B4-BE49-F238E27FC236}">
                <a16:creationId xmlns:a16="http://schemas.microsoft.com/office/drawing/2014/main" id="{E9F0456C-963B-9249-9134-98BF6CFF1A1F}"/>
              </a:ext>
            </a:extLst>
          </p:cNvPr>
          <p:cNvSpPr txBox="1"/>
          <p:nvPr/>
        </p:nvSpPr>
        <p:spPr>
          <a:xfrm>
            <a:off x="8191532" y="1720005"/>
            <a:ext cx="1483098" cy="461665"/>
          </a:xfrm>
          <a:prstGeom prst="rect">
            <a:avLst/>
          </a:prstGeom>
          <a:noFill/>
        </p:spPr>
        <p:txBody>
          <a:bodyPr wrap="none" rtlCol="0">
            <a:spAutoFit/>
          </a:bodyPr>
          <a:lstStyle/>
          <a:p>
            <a:r>
              <a:rPr lang="en-US" sz="2400" b="1" dirty="0">
                <a:solidFill>
                  <a:srgbClr val="C00000"/>
                </a:solidFill>
                <a:latin typeface="Whitney Semibold" pitchFamily="2" charset="0"/>
              </a:rPr>
              <a:t>Desirable</a:t>
            </a:r>
          </a:p>
        </p:txBody>
      </p:sp>
    </p:spTree>
    <p:extLst>
      <p:ext uri="{BB962C8B-B14F-4D97-AF65-F5344CB8AC3E}">
        <p14:creationId xmlns:p14="http://schemas.microsoft.com/office/powerpoint/2010/main" val="427334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Concluding </a:t>
            </a:r>
            <a:r>
              <a:rPr lang="en-US" sz="4000" dirty="0">
                <a:solidFill>
                  <a:srgbClr val="C00000"/>
                </a:solidFill>
                <a:latin typeface="Greycliff CF Demi Bold"/>
                <a:cs typeface="Greycliff CF Demi Bold"/>
              </a:rPr>
              <a:t>Thoughts</a:t>
            </a:r>
          </a:p>
        </p:txBody>
      </p:sp>
      <p:sp>
        <p:nvSpPr>
          <p:cNvPr id="5" name="Content Placeholder 2">
            <a:extLst>
              <a:ext uri="{FF2B5EF4-FFF2-40B4-BE49-F238E27FC236}">
                <a16:creationId xmlns:a16="http://schemas.microsoft.com/office/drawing/2014/main" id="{1041F519-AA31-AC4C-B72B-EDF781F3D428}"/>
              </a:ext>
            </a:extLst>
          </p:cNvPr>
          <p:cNvSpPr txBox="1">
            <a:spLocks/>
          </p:cNvSpPr>
          <p:nvPr/>
        </p:nvSpPr>
        <p:spPr>
          <a:xfrm>
            <a:off x="609600" y="1600563"/>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endParaRPr lang="en-US" sz="3200" dirty="0">
              <a:solidFill>
                <a:srgbClr val="333333"/>
              </a:solidFill>
              <a:latin typeface="Greycliff CF" pitchFamily="2" charset="77"/>
              <a:cs typeface="Whitney-Book"/>
            </a:endParaRPr>
          </a:p>
          <a:p>
            <a:pPr marL="0" indent="0">
              <a:lnSpc>
                <a:spcPct val="120000"/>
              </a:lnSpc>
              <a:buNone/>
            </a:pPr>
            <a:r>
              <a:rPr lang="en-US" sz="3200" dirty="0">
                <a:solidFill>
                  <a:srgbClr val="333333"/>
                </a:solidFill>
                <a:latin typeface="Greycliff CF" pitchFamily="2" charset="77"/>
                <a:cs typeface="Whitney-Book"/>
              </a:rPr>
              <a:t>Useful </a:t>
            </a:r>
            <a:r>
              <a:rPr lang="en-US" sz="3200" b="1" dirty="0">
                <a:solidFill>
                  <a:srgbClr val="C00000"/>
                </a:solidFill>
                <a:latin typeface="Greycliff CF Extra Bold" pitchFamily="2" charset="77"/>
                <a:cs typeface="Whitney-Book"/>
              </a:rPr>
              <a:t>+</a:t>
            </a:r>
            <a:r>
              <a:rPr lang="en-US" sz="3200" dirty="0">
                <a:solidFill>
                  <a:srgbClr val="333333"/>
                </a:solidFill>
                <a:latin typeface="Greycliff CF" pitchFamily="2" charset="77"/>
                <a:cs typeface="Whitney-Book"/>
              </a:rPr>
              <a:t> Useable </a:t>
            </a:r>
            <a:r>
              <a:rPr lang="en-US" sz="3200" b="1" dirty="0">
                <a:solidFill>
                  <a:srgbClr val="C00000"/>
                </a:solidFill>
                <a:latin typeface="Greycliff CF Extra Bold" pitchFamily="2" charset="77"/>
                <a:cs typeface="Whitney-Book"/>
              </a:rPr>
              <a:t>+</a:t>
            </a:r>
            <a:r>
              <a:rPr lang="en-US" sz="3200" dirty="0">
                <a:solidFill>
                  <a:srgbClr val="333333"/>
                </a:solidFill>
                <a:latin typeface="Greycliff CF" pitchFamily="2" charset="77"/>
                <a:cs typeface="Whitney-Book"/>
              </a:rPr>
              <a:t> Desirable </a:t>
            </a:r>
            <a:r>
              <a:rPr lang="en-US" sz="3200" b="1" dirty="0">
                <a:solidFill>
                  <a:srgbClr val="C00000"/>
                </a:solidFill>
                <a:latin typeface="Greycliff CF Extra Bold" pitchFamily="2" charset="77"/>
                <a:cs typeface="Whitney-Book"/>
              </a:rPr>
              <a:t>=</a:t>
            </a:r>
            <a:r>
              <a:rPr lang="en-US" sz="3200" dirty="0">
                <a:solidFill>
                  <a:srgbClr val="333333"/>
                </a:solidFill>
                <a:latin typeface="Greycliff CF" pitchFamily="2" charset="77"/>
                <a:cs typeface="Whitney-Book"/>
              </a:rPr>
              <a:t> Reduced Complexity</a:t>
            </a:r>
          </a:p>
          <a:p>
            <a:pPr marL="742950" indent="-742950">
              <a:lnSpc>
                <a:spcPct val="120000"/>
              </a:lnSpc>
              <a:buFont typeface="+mj-lt"/>
              <a:buAutoNum type="arabicPeriod"/>
            </a:pPr>
            <a:endParaRPr lang="en-US" sz="3200" dirty="0">
              <a:solidFill>
                <a:srgbClr val="333333"/>
              </a:solidFill>
              <a:latin typeface="Greycliff CF" pitchFamily="2" charset="77"/>
              <a:cs typeface="Whitney-Book"/>
            </a:endParaRPr>
          </a:p>
          <a:p>
            <a:pPr marL="0" indent="0">
              <a:lnSpc>
                <a:spcPct val="120000"/>
              </a:lnSpc>
              <a:buNone/>
            </a:pPr>
            <a:r>
              <a:rPr lang="en-US" sz="3200" dirty="0">
                <a:solidFill>
                  <a:srgbClr val="333333"/>
                </a:solidFill>
                <a:latin typeface="Greycliff CF" pitchFamily="2" charset="77"/>
                <a:cs typeface="Whitney-Book"/>
              </a:rPr>
              <a:t>Reduced Complexity </a:t>
            </a:r>
            <a:r>
              <a:rPr lang="en-US" sz="3200" b="1" dirty="0">
                <a:solidFill>
                  <a:srgbClr val="C00000"/>
                </a:solidFill>
                <a:latin typeface="Greycliff CF Extra Bold" pitchFamily="2" charset="77"/>
                <a:cs typeface="Whitney-Book"/>
              </a:rPr>
              <a:t>= </a:t>
            </a:r>
            <a:r>
              <a:rPr lang="en-US" sz="3200" dirty="0">
                <a:solidFill>
                  <a:srgbClr val="333333"/>
                </a:solidFill>
                <a:latin typeface="Greycliff CF" pitchFamily="2" charset="77"/>
                <a:cs typeface="Whitney-Book"/>
              </a:rPr>
              <a:t>Increased Product Use</a:t>
            </a:r>
          </a:p>
          <a:p>
            <a:pPr marL="0" indent="0">
              <a:lnSpc>
                <a:spcPct val="120000"/>
              </a:lnSpc>
              <a:buNone/>
            </a:pPr>
            <a:endParaRPr lang="en-US" sz="3200" dirty="0">
              <a:solidFill>
                <a:srgbClr val="333333"/>
              </a:solidFill>
              <a:latin typeface="Greycliff CF" pitchFamily="2" charset="77"/>
              <a:cs typeface="Whitney-Book"/>
            </a:endParaRPr>
          </a:p>
          <a:p>
            <a:pPr marL="0" indent="0">
              <a:lnSpc>
                <a:spcPct val="120000"/>
              </a:lnSpc>
              <a:buNone/>
            </a:pPr>
            <a:r>
              <a:rPr lang="en-US" sz="3200" dirty="0">
                <a:solidFill>
                  <a:srgbClr val="333333"/>
                </a:solidFill>
                <a:latin typeface="Greycliff CF" pitchFamily="2" charset="77"/>
                <a:cs typeface="Whitney-Book"/>
              </a:rPr>
              <a:t>Increased Product Use </a:t>
            </a:r>
            <a:r>
              <a:rPr lang="en-US" sz="3200" b="1" dirty="0">
                <a:solidFill>
                  <a:srgbClr val="C00000"/>
                </a:solidFill>
                <a:latin typeface="Greycliff CF Extra Bold" pitchFamily="2" charset="77"/>
                <a:cs typeface="Whitney-Book"/>
              </a:rPr>
              <a:t>= </a:t>
            </a:r>
            <a:r>
              <a:rPr lang="en-US" sz="3200" dirty="0">
                <a:solidFill>
                  <a:srgbClr val="333333"/>
                </a:solidFill>
                <a:latin typeface="Greycliff CF" pitchFamily="2" charset="77"/>
                <a:cs typeface="Whitney-Book"/>
              </a:rPr>
              <a:t>Increased Market Share</a:t>
            </a:r>
          </a:p>
          <a:p>
            <a:pPr marL="0" indent="0">
              <a:lnSpc>
                <a:spcPct val="120000"/>
              </a:lnSpc>
              <a:buNone/>
            </a:pPr>
            <a:endParaRPr lang="en-US" sz="3200" dirty="0">
              <a:solidFill>
                <a:srgbClr val="333333"/>
              </a:solidFill>
              <a:latin typeface="Greycliff CF" pitchFamily="2" charset="77"/>
              <a:cs typeface="Whitney-Book"/>
            </a:endParaRPr>
          </a:p>
        </p:txBody>
      </p:sp>
    </p:spTree>
    <p:extLst>
      <p:ext uri="{BB962C8B-B14F-4D97-AF65-F5344CB8AC3E}">
        <p14:creationId xmlns:p14="http://schemas.microsoft.com/office/powerpoint/2010/main" val="18091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FC810-34C6-564B-9C10-318CF24E762E}"/>
              </a:ext>
            </a:extLst>
          </p:cNvPr>
          <p:cNvPicPr>
            <a:picLocks noChangeAspect="1"/>
          </p:cNvPicPr>
          <p:nvPr/>
        </p:nvPicPr>
        <p:blipFill>
          <a:blip r:embed="rId2">
            <a:alphaModFix/>
          </a:blip>
          <a:stretch>
            <a:fillRect/>
          </a:stretch>
        </p:blipFill>
        <p:spPr>
          <a:xfrm>
            <a:off x="-2721155" y="-2887175"/>
            <a:ext cx="17106900" cy="10871200"/>
          </a:xfrm>
          <a:prstGeom prst="rect">
            <a:avLst/>
          </a:prstGeom>
        </p:spPr>
      </p:pic>
      <p:pic>
        <p:nvPicPr>
          <p:cNvPr id="5" name="Picture 4">
            <a:extLst>
              <a:ext uri="{FF2B5EF4-FFF2-40B4-BE49-F238E27FC236}">
                <a16:creationId xmlns:a16="http://schemas.microsoft.com/office/drawing/2014/main" id="{528AFD29-D21B-1442-A096-5590B9CE6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4" name="Content Placeholder 2">
            <a:extLst>
              <a:ext uri="{FF2B5EF4-FFF2-40B4-BE49-F238E27FC236}">
                <a16:creationId xmlns:a16="http://schemas.microsoft.com/office/drawing/2014/main" id="{D10CD7F3-CEB6-194F-9365-1787E3F7146D}"/>
              </a:ext>
            </a:extLst>
          </p:cNvPr>
          <p:cNvSpPr txBox="1">
            <a:spLocks/>
          </p:cNvSpPr>
          <p:nvPr/>
        </p:nvSpPr>
        <p:spPr>
          <a:xfrm>
            <a:off x="0" y="589019"/>
            <a:ext cx="12192001"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en-US" sz="3600" b="1" dirty="0">
                <a:solidFill>
                  <a:srgbClr val="333333"/>
                </a:solidFill>
                <a:latin typeface="Greycliff CF" pitchFamily="2" charset="77"/>
                <a:cs typeface="Whitney-Book"/>
              </a:rPr>
              <a:t>Product success begins with reducing complexity. </a:t>
            </a:r>
          </a:p>
          <a:p>
            <a:pPr marL="0" indent="0" algn="ctr">
              <a:lnSpc>
                <a:spcPct val="120000"/>
              </a:lnSpc>
              <a:buNone/>
            </a:pPr>
            <a:r>
              <a:rPr lang="en-US" sz="3600" b="1" dirty="0">
                <a:solidFill>
                  <a:srgbClr val="C00000"/>
                </a:solidFill>
                <a:latin typeface="Greycliff CF" pitchFamily="2" charset="77"/>
                <a:cs typeface="Whitney-Book"/>
              </a:rPr>
              <a:t>And reducing complexity is up to us!</a:t>
            </a:r>
          </a:p>
        </p:txBody>
      </p:sp>
    </p:spTree>
    <p:extLst>
      <p:ext uri="{BB962C8B-B14F-4D97-AF65-F5344CB8AC3E}">
        <p14:creationId xmlns:p14="http://schemas.microsoft.com/office/powerpoint/2010/main" val="113193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 Placeholder 7"/>
          <p:cNvSpPr txBox="1">
            <a:spLocks/>
          </p:cNvSpPr>
          <p:nvPr/>
        </p:nvSpPr>
        <p:spPr>
          <a:xfrm>
            <a:off x="2066058" y="3579730"/>
            <a:ext cx="8059884" cy="8177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800" spc="200" dirty="0">
                <a:solidFill>
                  <a:schemeClr val="bg1"/>
                </a:solidFill>
                <a:latin typeface="Whitney Book"/>
                <a:cs typeface="Whitney Book"/>
              </a:rPr>
              <a:t>CREATE A MEANINGFUL EXPERIENCE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896" y="2879272"/>
            <a:ext cx="3950208" cy="627888"/>
          </a:xfrm>
          <a:prstGeom prst="rect">
            <a:avLst/>
          </a:prstGeom>
        </p:spPr>
      </p:pic>
      <p:sp>
        <p:nvSpPr>
          <p:cNvPr id="4" name="Title 1">
            <a:extLst>
              <a:ext uri="{FF2B5EF4-FFF2-40B4-BE49-F238E27FC236}">
                <a16:creationId xmlns:a16="http://schemas.microsoft.com/office/drawing/2014/main" id="{07F4DB9F-7BA1-404A-9B00-871DC5DD42E5}"/>
              </a:ext>
            </a:extLst>
          </p:cNvPr>
          <p:cNvSpPr txBox="1">
            <a:spLocks/>
          </p:cNvSpPr>
          <p:nvPr/>
        </p:nvSpPr>
        <p:spPr>
          <a:xfrm>
            <a:off x="2477167" y="1546472"/>
            <a:ext cx="7439976" cy="687167"/>
          </a:xfrm>
          <a:prstGeom prst="rect">
            <a:avLst/>
          </a:prstGeom>
        </p:spPr>
        <p:txBody>
          <a:bodyPr lIns="0" anchor="b" anchorCtr="0">
            <a:no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pPr algn="ctr"/>
            <a:r>
              <a:rPr lang="en-US" sz="4800" kern="0" dirty="0">
                <a:solidFill>
                  <a:schemeClr val="bg1"/>
                </a:solidFill>
              </a:rPr>
              <a:t>Thank You</a:t>
            </a:r>
          </a:p>
        </p:txBody>
      </p:sp>
      <p:sp>
        <p:nvSpPr>
          <p:cNvPr id="2" name="Rectangle 1">
            <a:extLst>
              <a:ext uri="{FF2B5EF4-FFF2-40B4-BE49-F238E27FC236}">
                <a16:creationId xmlns:a16="http://schemas.microsoft.com/office/drawing/2014/main" id="{0D10E609-2EEB-BC4B-9005-10E0B9B61B34}"/>
              </a:ext>
            </a:extLst>
          </p:cNvPr>
          <p:cNvSpPr/>
          <p:nvPr/>
        </p:nvSpPr>
        <p:spPr>
          <a:xfrm>
            <a:off x="4891182" y="5215208"/>
            <a:ext cx="2409634" cy="1200329"/>
          </a:xfrm>
          <a:prstGeom prst="rect">
            <a:avLst/>
          </a:prstGeom>
        </p:spPr>
        <p:txBody>
          <a:bodyPr wrap="none">
            <a:spAutoFit/>
          </a:bodyPr>
          <a:lstStyle/>
          <a:p>
            <a:pPr algn="ctr"/>
            <a:r>
              <a:rPr lang="en-US" sz="2400" b="1" kern="0" dirty="0" err="1">
                <a:solidFill>
                  <a:schemeClr val="bg1"/>
                </a:solidFill>
                <a:latin typeface="Whitney Semibold" pitchFamily="2" charset="0"/>
              </a:rPr>
              <a:t>andy@vlgux.com</a:t>
            </a:r>
            <a:endParaRPr lang="en-US" sz="2400" b="1" kern="0" dirty="0">
              <a:solidFill>
                <a:schemeClr val="bg1"/>
              </a:solidFill>
              <a:latin typeface="Whitney Semibold" pitchFamily="2" charset="0"/>
            </a:endParaRPr>
          </a:p>
          <a:p>
            <a:pPr algn="ctr"/>
            <a:endParaRPr lang="en-US" sz="2400" b="1" kern="0" dirty="0">
              <a:solidFill>
                <a:schemeClr val="bg1"/>
              </a:solidFill>
              <a:latin typeface="Whitney Semibold" pitchFamily="2" charset="0"/>
            </a:endParaRPr>
          </a:p>
          <a:p>
            <a:pPr algn="ctr"/>
            <a:r>
              <a:rPr lang="en-US" sz="2400" b="1" kern="0" dirty="0" err="1">
                <a:solidFill>
                  <a:schemeClr val="bg1"/>
                </a:solidFill>
                <a:latin typeface="Whitney Semibold" pitchFamily="2" charset="0"/>
              </a:rPr>
              <a:t>www.vlgux.com</a:t>
            </a:r>
            <a:endParaRPr lang="en-US" sz="2400" b="1" kern="0" dirty="0">
              <a:solidFill>
                <a:schemeClr val="bg1"/>
              </a:solidFill>
              <a:latin typeface="Whitney Semibold" pitchFamily="2" charset="0"/>
            </a:endParaRPr>
          </a:p>
        </p:txBody>
      </p:sp>
      <p:sp>
        <p:nvSpPr>
          <p:cNvPr id="6" name="Rectangle 5">
            <a:extLst>
              <a:ext uri="{FF2B5EF4-FFF2-40B4-BE49-F238E27FC236}">
                <a16:creationId xmlns:a16="http://schemas.microsoft.com/office/drawing/2014/main" id="{B1CDED91-E45F-ED48-A59A-19F4BB694108}"/>
              </a:ext>
            </a:extLst>
          </p:cNvPr>
          <p:cNvSpPr/>
          <p:nvPr/>
        </p:nvSpPr>
        <p:spPr>
          <a:xfrm>
            <a:off x="5422580" y="4622418"/>
            <a:ext cx="1346844" cy="461665"/>
          </a:xfrm>
          <a:prstGeom prst="rect">
            <a:avLst/>
          </a:prstGeom>
        </p:spPr>
        <p:txBody>
          <a:bodyPr wrap="none">
            <a:spAutoFit/>
          </a:bodyPr>
          <a:lstStyle/>
          <a:p>
            <a:pPr algn="ctr"/>
            <a:r>
              <a:rPr lang="en-US" sz="2400" b="1" kern="0" dirty="0">
                <a:solidFill>
                  <a:schemeClr val="bg1"/>
                </a:solidFill>
                <a:latin typeface="Whitney Semibold" pitchFamily="2" charset="0"/>
              </a:rPr>
              <a:t>Connect;</a:t>
            </a:r>
          </a:p>
        </p:txBody>
      </p:sp>
    </p:spTree>
    <p:extLst>
      <p:ext uri="{BB962C8B-B14F-4D97-AF65-F5344CB8AC3E}">
        <p14:creationId xmlns:p14="http://schemas.microsoft.com/office/powerpoint/2010/main" val="1224597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70391" y="2495215"/>
            <a:ext cx="10333274" cy="1015661"/>
          </a:xfrm>
          <a:prstGeom prst="rect">
            <a:avLst/>
          </a:prstGeom>
          <a:noFill/>
        </p:spPr>
        <p:txBody>
          <a:bodyPr wrap="none" lIns="91438" tIns="45719" rIns="91438" bIns="45719" rtlCol="0" anchor="ctr">
            <a:spAutoFit/>
          </a:bodyPr>
          <a:lstStyle/>
          <a:p>
            <a:pPr algn="ctr"/>
            <a:r>
              <a:rPr lang="en-US" sz="6000" dirty="0">
                <a:solidFill>
                  <a:srgbClr val="FFFFFF"/>
                </a:solidFill>
                <a:latin typeface="Greycliff CF" pitchFamily="2" charset="77"/>
              </a:rPr>
              <a:t>Useful  /  Usable  /  Desirable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4" name="TextBox 3">
            <a:extLst>
              <a:ext uri="{FF2B5EF4-FFF2-40B4-BE49-F238E27FC236}">
                <a16:creationId xmlns:a16="http://schemas.microsoft.com/office/drawing/2014/main" id="{CB00C444-A0B0-914F-AB11-721AD179D313}"/>
              </a:ext>
            </a:extLst>
          </p:cNvPr>
          <p:cNvSpPr txBox="1"/>
          <p:nvPr/>
        </p:nvSpPr>
        <p:spPr>
          <a:xfrm>
            <a:off x="1388960" y="3981691"/>
            <a:ext cx="1478290" cy="461665"/>
          </a:xfrm>
          <a:prstGeom prst="rect">
            <a:avLst/>
          </a:prstGeom>
          <a:noFill/>
        </p:spPr>
        <p:txBody>
          <a:bodyPr wrap="none" rtlCol="0">
            <a:spAutoFit/>
          </a:bodyPr>
          <a:lstStyle/>
          <a:p>
            <a:r>
              <a:rPr lang="en-US" sz="2400" b="1" dirty="0">
                <a:solidFill>
                  <a:schemeClr val="bg1"/>
                </a:solidFill>
                <a:latin typeface="Greycliff CF" pitchFamily="2" charset="77"/>
              </a:rPr>
              <a:t>(needed)</a:t>
            </a:r>
          </a:p>
        </p:txBody>
      </p:sp>
      <p:sp>
        <p:nvSpPr>
          <p:cNvPr id="9" name="TextBox 8">
            <a:extLst>
              <a:ext uri="{FF2B5EF4-FFF2-40B4-BE49-F238E27FC236}">
                <a16:creationId xmlns:a16="http://schemas.microsoft.com/office/drawing/2014/main" id="{A4C53B66-3347-3A42-B8A0-A03753269DDB}"/>
              </a:ext>
            </a:extLst>
          </p:cNvPr>
          <p:cNvSpPr txBox="1"/>
          <p:nvPr/>
        </p:nvSpPr>
        <p:spPr>
          <a:xfrm>
            <a:off x="4110940" y="3981691"/>
            <a:ext cx="2654894" cy="461665"/>
          </a:xfrm>
          <a:prstGeom prst="rect">
            <a:avLst/>
          </a:prstGeom>
          <a:noFill/>
        </p:spPr>
        <p:txBody>
          <a:bodyPr wrap="none" rtlCol="0">
            <a:spAutoFit/>
          </a:bodyPr>
          <a:lstStyle/>
          <a:p>
            <a:r>
              <a:rPr lang="en-US" sz="2400" b="1" dirty="0">
                <a:solidFill>
                  <a:schemeClr val="bg1"/>
                </a:solidFill>
                <a:latin typeface="Greycliff CF" pitchFamily="2" charset="77"/>
              </a:rPr>
              <a:t>(understandable)</a:t>
            </a:r>
          </a:p>
        </p:txBody>
      </p:sp>
      <p:sp>
        <p:nvSpPr>
          <p:cNvPr id="10" name="TextBox 9">
            <a:extLst>
              <a:ext uri="{FF2B5EF4-FFF2-40B4-BE49-F238E27FC236}">
                <a16:creationId xmlns:a16="http://schemas.microsoft.com/office/drawing/2014/main" id="{B4F95D14-7518-F843-9A38-D738B7A1278A}"/>
              </a:ext>
            </a:extLst>
          </p:cNvPr>
          <p:cNvSpPr txBox="1"/>
          <p:nvPr/>
        </p:nvSpPr>
        <p:spPr>
          <a:xfrm>
            <a:off x="8537002" y="3981691"/>
            <a:ext cx="1508746" cy="461665"/>
          </a:xfrm>
          <a:prstGeom prst="rect">
            <a:avLst/>
          </a:prstGeom>
          <a:noFill/>
        </p:spPr>
        <p:txBody>
          <a:bodyPr wrap="none" rtlCol="0">
            <a:spAutoFit/>
          </a:bodyPr>
          <a:lstStyle/>
          <a:p>
            <a:r>
              <a:rPr lang="en-US" sz="2400" b="1" dirty="0">
                <a:solidFill>
                  <a:schemeClr val="bg1"/>
                </a:solidFill>
                <a:latin typeface="Greycliff CF" pitchFamily="2" charset="77"/>
              </a:rPr>
              <a:t>(wanted)</a:t>
            </a:r>
          </a:p>
        </p:txBody>
      </p:sp>
    </p:spTree>
    <p:extLst>
      <p:ext uri="{BB962C8B-B14F-4D97-AF65-F5344CB8AC3E}">
        <p14:creationId xmlns:p14="http://schemas.microsoft.com/office/powerpoint/2010/main" val="4469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
        <p:nvSpPr>
          <p:cNvPr id="5" name="TextBox 4">
            <a:extLst>
              <a:ext uri="{FF2B5EF4-FFF2-40B4-BE49-F238E27FC236}">
                <a16:creationId xmlns:a16="http://schemas.microsoft.com/office/drawing/2014/main" id="{4C373593-0BEC-D84D-832A-448CD6DBEA38}"/>
              </a:ext>
            </a:extLst>
          </p:cNvPr>
          <p:cNvSpPr txBox="1"/>
          <p:nvPr/>
        </p:nvSpPr>
        <p:spPr>
          <a:xfrm>
            <a:off x="787079" y="2108522"/>
            <a:ext cx="10301467" cy="1938992"/>
          </a:xfrm>
          <a:prstGeom prst="rect">
            <a:avLst/>
          </a:prstGeom>
          <a:noFill/>
        </p:spPr>
        <p:txBody>
          <a:bodyPr wrap="square" rtlCol="0">
            <a:spAutoFit/>
          </a:bodyPr>
          <a:lstStyle/>
          <a:p>
            <a:pPr algn="ctr"/>
            <a:r>
              <a:rPr lang="en-US" sz="3600" b="1" i="1" dirty="0">
                <a:solidFill>
                  <a:schemeClr val="bg1"/>
                </a:solidFill>
                <a:latin typeface="Whitney Semibold" pitchFamily="2" charset="0"/>
              </a:rPr>
              <a:t>”In the first 30 seconds of any new product experience, </a:t>
            </a:r>
          </a:p>
          <a:p>
            <a:pPr algn="ctr"/>
            <a:r>
              <a:rPr lang="en-US" sz="3600" b="1" i="1" dirty="0">
                <a:solidFill>
                  <a:schemeClr val="bg1"/>
                </a:solidFill>
                <a:latin typeface="Whitney Semibold" pitchFamily="2" charset="0"/>
              </a:rPr>
              <a:t>expect users to be lazy, vain and selfish.”</a:t>
            </a:r>
          </a:p>
          <a:p>
            <a:pPr algn="ctr"/>
            <a:endParaRPr lang="en-US" sz="2400" b="1" i="1" dirty="0">
              <a:solidFill>
                <a:schemeClr val="bg1"/>
              </a:solidFill>
              <a:latin typeface="Whitney Semibold" pitchFamily="2" charset="0"/>
            </a:endParaRPr>
          </a:p>
          <a:p>
            <a:pPr algn="ctr"/>
            <a:r>
              <a:rPr lang="en-US" sz="2400" b="1" i="1" dirty="0">
                <a:solidFill>
                  <a:schemeClr val="bg1"/>
                </a:solidFill>
                <a:latin typeface="Whitney Semibold" pitchFamily="2" charset="0"/>
              </a:rPr>
              <a:t>Scott Belsky – Angel Investor / Chief Product Officer, Adobe</a:t>
            </a:r>
          </a:p>
        </p:txBody>
      </p:sp>
    </p:spTree>
    <p:extLst>
      <p:ext uri="{BB962C8B-B14F-4D97-AF65-F5344CB8AC3E}">
        <p14:creationId xmlns:p14="http://schemas.microsoft.com/office/powerpoint/2010/main" val="271126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0002"/>
        </a:solidFill>
        <a:effectLst/>
      </p:bgPr>
    </p:bg>
    <p:spTree>
      <p:nvGrpSpPr>
        <p:cNvPr id="1" name=""/>
        <p:cNvGrpSpPr/>
        <p:nvPr/>
      </p:nvGrpSpPr>
      <p:grpSpPr>
        <a:xfrm>
          <a:off x="0" y="0"/>
          <a:ext cx="0" cy="0"/>
          <a:chOff x="0" y="0"/>
          <a:chExt cx="0" cy="0"/>
        </a:xfrm>
      </p:grpSpPr>
      <p:sp>
        <p:nvSpPr>
          <p:cNvPr id="2" name="TextBox 1"/>
          <p:cNvSpPr txBox="1"/>
          <p:nvPr/>
        </p:nvSpPr>
        <p:spPr>
          <a:xfrm>
            <a:off x="4625654" y="2506789"/>
            <a:ext cx="2313450" cy="1015661"/>
          </a:xfrm>
          <a:prstGeom prst="rect">
            <a:avLst/>
          </a:prstGeom>
          <a:noFill/>
        </p:spPr>
        <p:txBody>
          <a:bodyPr wrap="none" lIns="91438" tIns="45719" rIns="91438" bIns="45719" rtlCol="0" anchor="ctr">
            <a:spAutoFit/>
          </a:bodyPr>
          <a:lstStyle/>
          <a:p>
            <a:pPr algn="ctr"/>
            <a:r>
              <a:rPr lang="en-US" sz="6000" dirty="0">
                <a:solidFill>
                  <a:srgbClr val="FFFFFF"/>
                </a:solidFill>
                <a:latin typeface="Greycliff CF" pitchFamily="2" charset="77"/>
              </a:rPr>
              <a:t>Useful</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063" y="6126527"/>
            <a:ext cx="452404" cy="452404"/>
          </a:xfrm>
          <a:prstGeom prst="rect">
            <a:avLst/>
          </a:prstGeom>
        </p:spPr>
      </p:pic>
    </p:spTree>
    <p:extLst>
      <p:ext uri="{BB962C8B-B14F-4D97-AF65-F5344CB8AC3E}">
        <p14:creationId xmlns:p14="http://schemas.microsoft.com/office/powerpoint/2010/main" val="256132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5FB188-6B58-7B40-84CF-DC534011F39B}"/>
              </a:ext>
            </a:extLst>
          </p:cNvPr>
          <p:cNvPicPr>
            <a:picLocks noChangeAspect="1"/>
          </p:cNvPicPr>
          <p:nvPr/>
        </p:nvPicPr>
        <p:blipFill>
          <a:blip r:embed="rId2"/>
          <a:stretch>
            <a:fillRect/>
          </a:stretch>
        </p:blipFill>
        <p:spPr>
          <a:xfrm>
            <a:off x="1458410" y="732066"/>
            <a:ext cx="8410480" cy="5620662"/>
          </a:xfrm>
          <a:prstGeom prst="rect">
            <a:avLst/>
          </a:prstGeom>
        </p:spPr>
      </p:pic>
      <p:pic>
        <p:nvPicPr>
          <p:cNvPr id="2" name="Picture 1">
            <a:extLst>
              <a:ext uri="{FF2B5EF4-FFF2-40B4-BE49-F238E27FC236}">
                <a16:creationId xmlns:a16="http://schemas.microsoft.com/office/drawing/2014/main" id="{2A9A0238-6F47-8540-A66D-D27FD0BF96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spTree>
    <p:extLst>
      <p:ext uri="{BB962C8B-B14F-4D97-AF65-F5344CB8AC3E}">
        <p14:creationId xmlns:p14="http://schemas.microsoft.com/office/powerpoint/2010/main" val="64773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CB493-2923-AA4C-B7CC-00A565FBBE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1424062" y="6126526"/>
            <a:ext cx="452404" cy="452404"/>
          </a:xfrm>
          <a:prstGeom prst="rect">
            <a:avLst/>
          </a:prstGeom>
        </p:spPr>
      </p:pic>
      <p:pic>
        <p:nvPicPr>
          <p:cNvPr id="4" name="Picture 3">
            <a:extLst>
              <a:ext uri="{FF2B5EF4-FFF2-40B4-BE49-F238E27FC236}">
                <a16:creationId xmlns:a16="http://schemas.microsoft.com/office/drawing/2014/main" id="{790DDDEB-3DE8-5145-97F8-774AA7A7B537}"/>
              </a:ext>
            </a:extLst>
          </p:cNvPr>
          <p:cNvPicPr>
            <a:picLocks noChangeAspect="1"/>
          </p:cNvPicPr>
          <p:nvPr/>
        </p:nvPicPr>
        <p:blipFill>
          <a:blip r:embed="rId4"/>
          <a:stretch>
            <a:fillRect/>
          </a:stretch>
        </p:blipFill>
        <p:spPr>
          <a:xfrm>
            <a:off x="6123008" y="52253"/>
            <a:ext cx="4722470" cy="6824635"/>
          </a:xfrm>
          <a:prstGeom prst="rect">
            <a:avLst/>
          </a:prstGeom>
        </p:spPr>
      </p:pic>
      <p:sp>
        <p:nvSpPr>
          <p:cNvPr id="7" name="Title 1">
            <a:extLst>
              <a:ext uri="{FF2B5EF4-FFF2-40B4-BE49-F238E27FC236}">
                <a16:creationId xmlns:a16="http://schemas.microsoft.com/office/drawing/2014/main" id="{96B8F76A-CE34-3E4F-B983-92A17FB444D5}"/>
              </a:ext>
            </a:extLst>
          </p:cNvPr>
          <p:cNvSpPr txBox="1">
            <a:spLocks/>
          </p:cNvSpPr>
          <p:nvPr/>
        </p:nvSpPr>
        <p:spPr>
          <a:xfrm>
            <a:off x="609600" y="417917"/>
            <a:ext cx="10972800" cy="1143000"/>
          </a:xfrm>
          <a:prstGeom prst="rect">
            <a:avLst/>
          </a:prstGeom>
        </p:spPr>
        <p:txBody>
          <a:bodyPr>
            <a:normAutofit/>
          </a:bodyPr>
          <a:lstStyle>
            <a:lvl1pPr algn="l" defTabSz="914400" rtl="0" eaLnBrk="1" latinLnBrk="0" hangingPunct="1">
              <a:lnSpc>
                <a:spcPct val="90000"/>
              </a:lnSpc>
              <a:spcBef>
                <a:spcPct val="0"/>
              </a:spcBef>
              <a:buNone/>
              <a:defRPr sz="3600" b="1" i="0" kern="1200">
                <a:solidFill>
                  <a:srgbClr val="424242"/>
                </a:solidFill>
                <a:latin typeface="Greycliff CF Demi Bold" charset="0"/>
                <a:ea typeface="Greycliff CF Demi Bold" charset="0"/>
                <a:cs typeface="Greycliff CF Demi Bold" charset="0"/>
              </a:defRPr>
            </a:lvl1pPr>
          </a:lstStyle>
          <a:p>
            <a:r>
              <a:rPr lang="en-US" sz="4000" dirty="0">
                <a:solidFill>
                  <a:srgbClr val="434343"/>
                </a:solidFill>
                <a:latin typeface="Greycliff CF Demi Bold"/>
                <a:cs typeface="Greycliff CF Demi Bold"/>
              </a:rPr>
              <a:t>Bell Labs Study</a:t>
            </a:r>
            <a:endParaRPr lang="en-US" sz="4000" dirty="0">
              <a:solidFill>
                <a:srgbClr val="4D7CB3"/>
              </a:solidFill>
              <a:latin typeface="Greycliff CF Demi Bold"/>
              <a:cs typeface="Greycliff CF Demi Bold"/>
            </a:endParaRPr>
          </a:p>
        </p:txBody>
      </p:sp>
      <p:sp>
        <p:nvSpPr>
          <p:cNvPr id="8" name="Content Placeholder 2">
            <a:extLst>
              <a:ext uri="{FF2B5EF4-FFF2-40B4-BE49-F238E27FC236}">
                <a16:creationId xmlns:a16="http://schemas.microsoft.com/office/drawing/2014/main" id="{29DB2AD3-4641-BE46-B44C-FBA1F291A94E}"/>
              </a:ext>
            </a:extLst>
          </p:cNvPr>
          <p:cNvSpPr txBox="1">
            <a:spLocks/>
          </p:cNvSpPr>
          <p:nvPr/>
        </p:nvSpPr>
        <p:spPr>
          <a:xfrm>
            <a:off x="609600" y="1600201"/>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rgbClr val="424242"/>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a:buChar char="•"/>
              <a:defRPr sz="2400" b="0" i="0" kern="1200">
                <a:solidFill>
                  <a:srgbClr val="424242"/>
                </a:solidFill>
                <a:latin typeface="Whitney Book" charset="0"/>
                <a:ea typeface="Whitney Book" charset="0"/>
                <a:cs typeface="Whitney Book" charset="0"/>
              </a:defRPr>
            </a:lvl2pPr>
            <a:lvl3pPr marL="1143000" indent="-228600" algn="l" defTabSz="914400" rtl="0" eaLnBrk="1" latinLnBrk="0" hangingPunct="1">
              <a:lnSpc>
                <a:spcPct val="90000"/>
              </a:lnSpc>
              <a:spcBef>
                <a:spcPts val="500"/>
              </a:spcBef>
              <a:buFont typeface="Arial"/>
              <a:buChar char="•"/>
              <a:defRPr sz="2000" b="0" i="0" kern="1200">
                <a:solidFill>
                  <a:srgbClr val="424242"/>
                </a:solidFill>
                <a:latin typeface="Whitney Book" charset="0"/>
                <a:ea typeface="Whitney Book" charset="0"/>
                <a:cs typeface="Whitney Book" charset="0"/>
              </a:defRPr>
            </a:lvl3pPr>
            <a:lvl4pPr marL="16002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4pPr>
            <a:lvl5pPr marL="2057400" indent="-228600" algn="l" defTabSz="914400" rtl="0" eaLnBrk="1" latinLnBrk="0" hangingPunct="1">
              <a:lnSpc>
                <a:spcPct val="90000"/>
              </a:lnSpc>
              <a:spcBef>
                <a:spcPts val="500"/>
              </a:spcBef>
              <a:buFont typeface="Arial"/>
              <a:buChar char="•"/>
              <a:defRPr sz="1800" b="0" i="0" kern="1200">
                <a:solidFill>
                  <a:srgbClr val="424242"/>
                </a:solidFill>
                <a:latin typeface="Whitney Book" charset="0"/>
                <a:ea typeface="Whitney Book" charset="0"/>
                <a:cs typeface="Whitney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2400" dirty="0">
                <a:solidFill>
                  <a:srgbClr val="4D7CB3"/>
                </a:solidFill>
                <a:latin typeface="Whitney Medium"/>
                <a:cs typeface="Whitney Medium"/>
              </a:rPr>
              <a:t>18 Keypad Configurations</a:t>
            </a:r>
          </a:p>
          <a:p>
            <a:pPr>
              <a:lnSpc>
                <a:spcPct val="120000"/>
              </a:lnSpc>
            </a:pPr>
            <a:r>
              <a:rPr lang="en-US" sz="2400" dirty="0">
                <a:solidFill>
                  <a:srgbClr val="333333"/>
                </a:solidFill>
                <a:latin typeface="Whitney-Book"/>
                <a:cs typeface="Whitney-Book"/>
              </a:rPr>
              <a:t>Keying Time (Useful)</a:t>
            </a:r>
          </a:p>
          <a:p>
            <a:pPr>
              <a:lnSpc>
                <a:spcPct val="120000"/>
              </a:lnSpc>
            </a:pPr>
            <a:r>
              <a:rPr lang="en-US" sz="2400" dirty="0">
                <a:solidFill>
                  <a:srgbClr val="333333"/>
                </a:solidFill>
                <a:latin typeface="Whitney-Book"/>
                <a:cs typeface="Whitney-Book"/>
              </a:rPr>
              <a:t>Prevent Errors (Usable)</a:t>
            </a:r>
          </a:p>
          <a:p>
            <a:pPr>
              <a:lnSpc>
                <a:spcPct val="120000"/>
              </a:lnSpc>
            </a:pPr>
            <a:r>
              <a:rPr lang="en-US" sz="2400" dirty="0">
                <a:solidFill>
                  <a:srgbClr val="333333"/>
                </a:solidFill>
                <a:latin typeface="Whitney-Book"/>
                <a:cs typeface="Whitney-Book"/>
              </a:rPr>
              <a:t>Preference (Desirable)</a:t>
            </a:r>
          </a:p>
        </p:txBody>
      </p:sp>
      <p:sp>
        <p:nvSpPr>
          <p:cNvPr id="10" name="Rounded Rectangle 9">
            <a:extLst>
              <a:ext uri="{FF2B5EF4-FFF2-40B4-BE49-F238E27FC236}">
                <a16:creationId xmlns:a16="http://schemas.microsoft.com/office/drawing/2014/main" id="{B89DD2A9-F592-264E-9FA1-37BC5588EE4A}"/>
              </a:ext>
            </a:extLst>
          </p:cNvPr>
          <p:cNvSpPr/>
          <p:nvPr/>
        </p:nvSpPr>
        <p:spPr>
          <a:xfrm>
            <a:off x="8090704" y="2210765"/>
            <a:ext cx="1215342" cy="1076445"/>
          </a:xfrm>
          <a:prstGeom prst="roundRect">
            <a:avLst/>
          </a:prstGeom>
          <a:solidFill>
            <a:schemeClr val="accent1">
              <a:lumMod val="60000"/>
              <a:lumOff val="40000"/>
              <a:alpha val="2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F8A156BC-430A-544A-A42F-939819055383}"/>
              </a:ext>
            </a:extLst>
          </p:cNvPr>
          <p:cNvSpPr/>
          <p:nvPr/>
        </p:nvSpPr>
        <p:spPr>
          <a:xfrm>
            <a:off x="8113854" y="4365585"/>
            <a:ext cx="1215342" cy="1076445"/>
          </a:xfrm>
          <a:prstGeom prst="roundRect">
            <a:avLst/>
          </a:prstGeom>
          <a:solidFill>
            <a:schemeClr val="accent1">
              <a:lumMod val="60000"/>
              <a:lumOff val="40000"/>
              <a:alpha val="2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ABE747F-90A0-1145-A395-44A2663C9B86}"/>
              </a:ext>
            </a:extLst>
          </p:cNvPr>
          <p:cNvSpPr/>
          <p:nvPr/>
        </p:nvSpPr>
        <p:spPr>
          <a:xfrm>
            <a:off x="9306046" y="1114678"/>
            <a:ext cx="1215342" cy="1076445"/>
          </a:xfrm>
          <a:prstGeom prst="roundRect">
            <a:avLst/>
          </a:prstGeom>
          <a:solidFill>
            <a:schemeClr val="accent1">
              <a:lumMod val="60000"/>
              <a:lumOff val="40000"/>
              <a:alpha val="2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C5D4805-5F83-8B4E-B93E-B96D7A4C3559}"/>
              </a:ext>
            </a:extLst>
          </p:cNvPr>
          <p:cNvSpPr/>
          <p:nvPr/>
        </p:nvSpPr>
        <p:spPr>
          <a:xfrm>
            <a:off x="8084917" y="18591"/>
            <a:ext cx="1215342" cy="1076445"/>
          </a:xfrm>
          <a:prstGeom prst="roundRect">
            <a:avLst/>
          </a:prstGeom>
          <a:solidFill>
            <a:schemeClr val="accent1">
              <a:lumMod val="60000"/>
              <a:lumOff val="40000"/>
              <a:alpha val="2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D2E70B6-C398-B740-8E5A-55265C2B3459}"/>
              </a:ext>
            </a:extLst>
          </p:cNvPr>
          <p:cNvSpPr/>
          <p:nvPr/>
        </p:nvSpPr>
        <p:spPr>
          <a:xfrm>
            <a:off x="6854144" y="29103"/>
            <a:ext cx="1215342" cy="1076445"/>
          </a:xfrm>
          <a:prstGeom prst="roundRect">
            <a:avLst/>
          </a:prstGeom>
          <a:solidFill>
            <a:schemeClr val="accent1">
              <a:lumMod val="60000"/>
              <a:lumOff val="40000"/>
              <a:alpha val="2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524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Visual Logic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7557E5-84DC-AB48-85A5-86A57CC7A2AE}" vid="{6C85C1CA-A760-B143-A0CC-10F7045530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Presentation_Draft</Template>
  <TotalTime>44099</TotalTime>
  <Words>1055</Words>
  <Application>Microsoft Macintosh PowerPoint</Application>
  <PresentationFormat>Widescreen</PresentationFormat>
  <Paragraphs>176</Paragraphs>
  <Slides>48</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Calibri</vt:lpstr>
      <vt:lpstr>Greycliff CF</vt:lpstr>
      <vt:lpstr>Greycliff CF Demi Bold</vt:lpstr>
      <vt:lpstr>Greycliff CF Extra Bold</vt:lpstr>
      <vt:lpstr>Greycliff CF Light Oblique</vt:lpstr>
      <vt:lpstr>Whitney Book</vt:lpstr>
      <vt:lpstr>Whitney Medium</vt:lpstr>
      <vt:lpstr>Whitney Semibold</vt:lpstr>
      <vt:lpstr>Whitney-Book</vt:lpstr>
      <vt:lpstr>Visual Logic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Evaluate Results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the Title of Your Presentation Here</dc:title>
  <dc:creator>Andrew Sladky</dc:creator>
  <cp:lastModifiedBy>Andy Van Fleet</cp:lastModifiedBy>
  <cp:revision>860</cp:revision>
  <dcterms:created xsi:type="dcterms:W3CDTF">2016-12-12T21:46:53Z</dcterms:created>
  <dcterms:modified xsi:type="dcterms:W3CDTF">2018-10-01T16:07:06Z</dcterms:modified>
</cp:coreProperties>
</file>